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5"/>
  </p:notesMasterIdLst>
  <p:handoutMasterIdLst>
    <p:handoutMasterId r:id="rId26"/>
  </p:handoutMasterIdLst>
  <p:sldIdLst>
    <p:sldId id="443" r:id="rId2"/>
    <p:sldId id="363" r:id="rId3"/>
    <p:sldId id="441" r:id="rId4"/>
    <p:sldId id="401" r:id="rId5"/>
    <p:sldId id="404" r:id="rId6"/>
    <p:sldId id="410" r:id="rId7"/>
    <p:sldId id="411" r:id="rId8"/>
    <p:sldId id="412" r:id="rId9"/>
    <p:sldId id="419" r:id="rId10"/>
    <p:sldId id="403" r:id="rId11"/>
    <p:sldId id="429" r:id="rId12"/>
    <p:sldId id="420" r:id="rId13"/>
    <p:sldId id="428" r:id="rId14"/>
    <p:sldId id="430" r:id="rId15"/>
    <p:sldId id="425" r:id="rId16"/>
    <p:sldId id="421" r:id="rId17"/>
    <p:sldId id="438" r:id="rId18"/>
    <p:sldId id="414" r:id="rId19"/>
    <p:sldId id="439" r:id="rId20"/>
    <p:sldId id="435" r:id="rId21"/>
    <p:sldId id="437" r:id="rId22"/>
    <p:sldId id="442" r:id="rId23"/>
    <p:sldId id="444" r:id="rId2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CC"/>
    <a:srgbClr val="CCECFF"/>
    <a:srgbClr val="6699FF"/>
    <a:srgbClr val="AD18B8"/>
    <a:srgbClr val="33CCCC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4" autoAdjust="0"/>
    <p:restoredTop sz="94069" autoAdjust="0"/>
  </p:normalViewPr>
  <p:slideViewPr>
    <p:cSldViewPr>
      <p:cViewPr>
        <p:scale>
          <a:sx n="60" d="100"/>
          <a:sy n="60" d="100"/>
        </p:scale>
        <p:origin x="-78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3626;&#3617;&#3640;&#3604;&#3591;&#3634;&#3609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3626;&#3617;&#3640;&#3604;&#3591;&#3634;&#3609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3626;&#3617;&#3640;&#3604;&#3591;&#3634;&#3609;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227935291852276E-2"/>
          <c:y val="4.9344186567373105E-2"/>
          <c:w val="0.78508709264170262"/>
          <c:h val="0.82114175928777533"/>
        </c:manualLayout>
      </c:layout>
      <c:lineChart>
        <c:grouping val="standard"/>
        <c:ser>
          <c:idx val="0"/>
          <c:order val="0"/>
          <c:tx>
            <c:strRef>
              <c:f>Sheet1!$F$2</c:f>
              <c:strCache>
                <c:ptCount val="1"/>
                <c:pt idx="0">
                  <c:v>งบ 55</c:v>
                </c:pt>
              </c:strCache>
            </c:strRef>
          </c:tx>
          <c:cat>
            <c:strRef>
              <c:f>Sheet1!$E$3:$E$14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Sheet1!$F$3:$F$14</c:f>
              <c:numCache>
                <c:formatCode>General</c:formatCode>
                <c:ptCount val="12"/>
                <c:pt idx="0">
                  <c:v>11.81</c:v>
                </c:pt>
                <c:pt idx="1">
                  <c:v>12.6</c:v>
                </c:pt>
                <c:pt idx="2">
                  <c:v>11.81</c:v>
                </c:pt>
                <c:pt idx="3">
                  <c:v>7.87</c:v>
                </c:pt>
                <c:pt idx="4">
                  <c:v>8.66</c:v>
                </c:pt>
                <c:pt idx="5">
                  <c:v>7.09</c:v>
                </c:pt>
                <c:pt idx="6">
                  <c:v>7.87</c:v>
                </c:pt>
                <c:pt idx="7">
                  <c:v>7.87</c:v>
                </c:pt>
                <c:pt idx="8">
                  <c:v>6.3</c:v>
                </c:pt>
                <c:pt idx="9">
                  <c:v>3.94</c:v>
                </c:pt>
                <c:pt idx="10">
                  <c:v>3.94</c:v>
                </c:pt>
                <c:pt idx="11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งบ 56</c:v>
                </c:pt>
              </c:strCache>
            </c:strRef>
          </c:tx>
          <c:cat>
            <c:strRef>
              <c:f>Sheet1!$E$3:$E$14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Sheet1!$G$3:$G$14</c:f>
              <c:numCache>
                <c:formatCode>0.00</c:formatCode>
                <c:ptCount val="12"/>
                <c:pt idx="0">
                  <c:v>3.94</c:v>
                </c:pt>
                <c:pt idx="1">
                  <c:v>5.73</c:v>
                </c:pt>
                <c:pt idx="2">
                  <c:v>5.73</c:v>
                </c:pt>
                <c:pt idx="3">
                  <c:v>8.24</c:v>
                </c:pt>
                <c:pt idx="4">
                  <c:v>3.94</c:v>
                </c:pt>
                <c:pt idx="5">
                  <c:v>7.17</c:v>
                </c:pt>
                <c:pt idx="6">
                  <c:v>7.89</c:v>
                </c:pt>
                <c:pt idx="7">
                  <c:v>3.58</c:v>
                </c:pt>
                <c:pt idx="8">
                  <c:v>5.0199999999999996</c:v>
                </c:pt>
                <c:pt idx="9">
                  <c:v>6.09</c:v>
                </c:pt>
                <c:pt idx="10">
                  <c:v>5.0199999999999996</c:v>
                </c:pt>
                <c:pt idx="11">
                  <c:v>2.8699999999999997</c:v>
                </c:pt>
              </c:numCache>
            </c:numRef>
          </c:val>
        </c:ser>
        <c:marker val="1"/>
        <c:axId val="83502976"/>
        <c:axId val="83724160"/>
      </c:lineChart>
      <c:catAx>
        <c:axId val="83502976"/>
        <c:scaling>
          <c:orientation val="minMax"/>
        </c:scaling>
        <c:axPos val="b"/>
        <c:tickLblPos val="nextTo"/>
        <c:crossAx val="83724160"/>
        <c:crosses val="autoZero"/>
        <c:auto val="1"/>
        <c:lblAlgn val="ctr"/>
        <c:lblOffset val="100"/>
      </c:catAx>
      <c:valAx>
        <c:axId val="83724160"/>
        <c:scaling>
          <c:orientation val="minMax"/>
        </c:scaling>
        <c:axPos val="l"/>
        <c:majorGridlines/>
        <c:numFmt formatCode="General" sourceLinked="1"/>
        <c:tickLblPos val="nextTo"/>
        <c:crossAx val="83502976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609587336201197"/>
          <c:y val="3.7409820524380542E-2"/>
          <c:w val="0.6544614510653699"/>
          <c:h val="0.72264785186286462"/>
        </c:manualLayout>
      </c:layout>
      <c:lineChart>
        <c:grouping val="standard"/>
        <c:ser>
          <c:idx val="0"/>
          <c:order val="0"/>
          <c:tx>
            <c:strRef>
              <c:f>Sheet1!$F$29</c:f>
              <c:strCache>
                <c:ptCount val="1"/>
                <c:pt idx="0">
                  <c:v>รายเก่า</c:v>
                </c:pt>
              </c:strCache>
            </c:strRef>
          </c:tx>
          <c:cat>
            <c:strRef>
              <c:f>Sheet1!$E$30:$E$41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Sheet1!$F$30:$F$41</c:f>
              <c:numCache>
                <c:formatCode>0.00</c:formatCode>
                <c:ptCount val="12"/>
                <c:pt idx="0">
                  <c:v>0.35842293906810113</c:v>
                </c:pt>
                <c:pt idx="1">
                  <c:v>0.35842293906810113</c:v>
                </c:pt>
                <c:pt idx="2">
                  <c:v>1.7921146953405016</c:v>
                </c:pt>
                <c:pt idx="3">
                  <c:v>0</c:v>
                </c:pt>
                <c:pt idx="4">
                  <c:v>0</c:v>
                </c:pt>
                <c:pt idx="5">
                  <c:v>1.0752688172042983</c:v>
                </c:pt>
                <c:pt idx="6">
                  <c:v>0.35842293906810113</c:v>
                </c:pt>
                <c:pt idx="7">
                  <c:v>0.71684587813620226</c:v>
                </c:pt>
                <c:pt idx="8">
                  <c:v>1.0752688172042983</c:v>
                </c:pt>
                <c:pt idx="9">
                  <c:v>0.35842293906810113</c:v>
                </c:pt>
                <c:pt idx="10">
                  <c:v>0</c:v>
                </c:pt>
                <c:pt idx="11">
                  <c:v>0.71684587813620226</c:v>
                </c:pt>
              </c:numCache>
            </c:numRef>
          </c:val>
        </c:ser>
        <c:ser>
          <c:idx val="1"/>
          <c:order val="1"/>
          <c:tx>
            <c:strRef>
              <c:f>Sheet1!$G$29</c:f>
              <c:strCache>
                <c:ptCount val="1"/>
                <c:pt idx="0">
                  <c:v>รายใหม่</c:v>
                </c:pt>
              </c:strCache>
            </c:strRef>
          </c:tx>
          <c:cat>
            <c:strRef>
              <c:f>Sheet1!$E$30:$E$41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Sheet1!$G$30:$G$41</c:f>
              <c:numCache>
                <c:formatCode>0.00</c:formatCode>
                <c:ptCount val="12"/>
                <c:pt idx="0">
                  <c:v>1.0752688172042983</c:v>
                </c:pt>
                <c:pt idx="1">
                  <c:v>0.35842293906810113</c:v>
                </c:pt>
                <c:pt idx="2">
                  <c:v>0.35842293906810113</c:v>
                </c:pt>
                <c:pt idx="3">
                  <c:v>1.0752688172042983</c:v>
                </c:pt>
                <c:pt idx="4">
                  <c:v>1.0752688172042983</c:v>
                </c:pt>
                <c:pt idx="5">
                  <c:v>1.0752688172042983</c:v>
                </c:pt>
                <c:pt idx="6">
                  <c:v>1.4336917562723954</c:v>
                </c:pt>
                <c:pt idx="7">
                  <c:v>0.35842293906810113</c:v>
                </c:pt>
                <c:pt idx="8">
                  <c:v>0</c:v>
                </c:pt>
                <c:pt idx="9">
                  <c:v>0.35842293906810113</c:v>
                </c:pt>
                <c:pt idx="10">
                  <c:v>0.35842293906810113</c:v>
                </c:pt>
                <c:pt idx="11">
                  <c:v>0.35842293906810113</c:v>
                </c:pt>
              </c:numCache>
            </c:numRef>
          </c:val>
        </c:ser>
        <c:ser>
          <c:idx val="2"/>
          <c:order val="2"/>
          <c:tx>
            <c:strRef>
              <c:f>Sheet1!$H$29</c:f>
              <c:strCache>
                <c:ptCount val="1"/>
                <c:pt idx="0">
                  <c:v>รวม</c:v>
                </c:pt>
              </c:strCache>
            </c:strRef>
          </c:tx>
          <c:cat>
            <c:strRef>
              <c:f>Sheet1!$E$30:$E$41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Sheet1!$H$30:$H$41</c:f>
              <c:numCache>
                <c:formatCode>0.00</c:formatCode>
                <c:ptCount val="12"/>
                <c:pt idx="0">
                  <c:v>1.4336917562723954</c:v>
                </c:pt>
                <c:pt idx="1">
                  <c:v>0.71684587813620226</c:v>
                </c:pt>
                <c:pt idx="2">
                  <c:v>2.1505376344086025</c:v>
                </c:pt>
                <c:pt idx="3">
                  <c:v>1.0752688172042983</c:v>
                </c:pt>
                <c:pt idx="4">
                  <c:v>1.0752688172042983</c:v>
                </c:pt>
                <c:pt idx="5">
                  <c:v>2.1505376344086025</c:v>
                </c:pt>
                <c:pt idx="6">
                  <c:v>1.7921146953405016</c:v>
                </c:pt>
                <c:pt idx="7">
                  <c:v>1.0752688172042983</c:v>
                </c:pt>
                <c:pt idx="8">
                  <c:v>1.0752688172042983</c:v>
                </c:pt>
                <c:pt idx="9">
                  <c:v>0.71684587813620226</c:v>
                </c:pt>
                <c:pt idx="10">
                  <c:v>0.35842293906810113</c:v>
                </c:pt>
                <c:pt idx="11">
                  <c:v>1.0752688172042983</c:v>
                </c:pt>
              </c:numCache>
            </c:numRef>
          </c:val>
        </c:ser>
        <c:marker val="1"/>
        <c:axId val="76301824"/>
        <c:axId val="76303360"/>
      </c:lineChart>
      <c:catAx>
        <c:axId val="76301824"/>
        <c:scaling>
          <c:orientation val="minMax"/>
        </c:scaling>
        <c:axPos val="b"/>
        <c:tickLblPos val="nextTo"/>
        <c:crossAx val="76303360"/>
        <c:crosses val="autoZero"/>
        <c:auto val="1"/>
        <c:lblAlgn val="ctr"/>
        <c:lblOffset val="100"/>
      </c:catAx>
      <c:valAx>
        <c:axId val="76303360"/>
        <c:scaling>
          <c:orientation val="minMax"/>
        </c:scaling>
        <c:axPos val="l"/>
        <c:majorGridlines/>
        <c:numFmt formatCode="0.00" sourceLinked="1"/>
        <c:tickLblPos val="nextTo"/>
        <c:crossAx val="7630182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Sheet1!$A$30:$A$41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Sheet1!$B$30:$B$41</c:f>
              <c:numCache>
                <c:formatCode>0.00</c:formatCode>
                <c:ptCount val="12"/>
                <c:pt idx="0">
                  <c:v>90.63</c:v>
                </c:pt>
                <c:pt idx="1">
                  <c:v>90</c:v>
                </c:pt>
                <c:pt idx="2">
                  <c:v>90.38</c:v>
                </c:pt>
                <c:pt idx="3">
                  <c:v>96.490000000000023</c:v>
                </c:pt>
                <c:pt idx="4">
                  <c:v>92.98</c:v>
                </c:pt>
                <c:pt idx="5">
                  <c:v>90</c:v>
                </c:pt>
                <c:pt idx="6">
                  <c:v>91.8</c:v>
                </c:pt>
                <c:pt idx="7">
                  <c:v>93.55</c:v>
                </c:pt>
                <c:pt idx="8" formatCode="0">
                  <c:v>100</c:v>
                </c:pt>
                <c:pt idx="9" formatCode="0">
                  <c:v>100</c:v>
                </c:pt>
                <c:pt idx="10">
                  <c:v>94</c:v>
                </c:pt>
                <c:pt idx="11">
                  <c:v>97.73</c:v>
                </c:pt>
              </c:numCache>
            </c:numRef>
          </c:val>
        </c:ser>
        <c:dLbls>
          <c:showVal val="1"/>
        </c:dLbls>
        <c:shape val="box"/>
        <c:axId val="76327936"/>
        <c:axId val="76346112"/>
        <c:axId val="0"/>
      </c:bar3DChart>
      <c:catAx>
        <c:axId val="76327936"/>
        <c:scaling>
          <c:orientation val="minMax"/>
        </c:scaling>
        <c:axPos val="b"/>
        <c:majorTickMark val="none"/>
        <c:tickLblPos val="nextTo"/>
        <c:crossAx val="76346112"/>
        <c:crosses val="autoZero"/>
        <c:auto val="1"/>
        <c:lblAlgn val="ctr"/>
        <c:lblOffset val="100"/>
      </c:catAx>
      <c:valAx>
        <c:axId val="76346112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76327936"/>
        <c:crosses val="autoZero"/>
        <c:crossBetween val="between"/>
      </c:valAx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317411-4CCE-455C-9CC4-7298880D2210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893572-9C4A-438A-8A00-1CBAE69B50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76BA31-8870-4BAF-B629-953CA796BBA9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5CA918F-1532-4B9A-B3E3-3FE7D2E0FF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5F794-B3B8-44F2-A881-A22DABD1AA1C}" type="slidenum">
              <a:rPr lang="en-US" smtClean="0">
                <a:latin typeface="Arial" pitchFamily="34" charset="0"/>
              </a:rPr>
              <a:pPr/>
              <a:t>13</a:t>
            </a:fld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5D0E-1616-409C-ACF2-E47B45221624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9545-364D-48AD-8DDE-3906794FEB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5431-0AA7-492E-BD0E-4DFED9DE1143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57A0-9AFF-40B0-863E-107E84BDA6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8002-74E5-47A4-BF04-CDE53BC938BD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826D-F8CF-4FCD-A6F0-6390443DCD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133C-301B-4FFE-AF66-DA6B640CF47E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8863-F8EE-447A-91AB-DCA176373B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1FA8-4ABF-4E84-8432-D5BDAB8F490C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776E-760A-42F5-8B2C-7F05AD95CD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F824-2EBD-4DBE-B888-6C7705992D16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4023-E22C-4853-A890-408A35A862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ชื่อเรื่อง เนื้อหา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3915-6EB3-498E-928E-DD35B55744AB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2024-4AF4-4BEA-A37F-5CB2ABBD2F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17F2-71E3-48E6-B45B-962F603D3199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E418-BF75-4E9D-93BC-38A871F458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29D9-219C-4562-842C-DFE2F4F4F55B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6DFC-A153-47C7-AB3B-BC09459F71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EC74-D3FA-4569-9A94-4707D03A2827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9A93-2524-498D-9DBE-AD848E53E84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51EC-37FA-4650-A208-2B21F7DC3B5B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3BE7-38C3-48D9-A3E4-AFD84B9477C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9060-37C1-401E-8D23-C4EC5A22008E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1971-19A1-467A-A895-1B291F4ACD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AC04-EEFE-4637-9584-E10B9B1CDF09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A1F7-C66C-4842-B30C-DB776993A8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253B-F15E-4199-8128-74FF84FF5DF0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2E11-0EE8-4FA8-8034-18AC633972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564B-E605-411B-A847-A1E74A58F431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D188-817D-4304-9D2A-698A0075E7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5F15-D151-4EAC-AD43-BA6F3FEFC129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7886-3E01-4983-A044-846F33B1EE8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BB4-5A92-4EB8-A4B2-5A56CFC3C96A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21CF-CD52-4CA0-A656-750A9CCC21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6CB3C1-5120-4A38-A406-4D2BF8CB4F63}" type="datetimeFigureOut">
              <a:rPr lang="th-TH"/>
              <a:pPr>
                <a:defRPr/>
              </a:pPr>
              <a:t>17/03/57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46BC01-07B9-4349-819C-F8B709B7CF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d\Desktop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8"/>
          <p:cNvSpPr>
            <a:spLocks noGrp="1"/>
          </p:cNvSpPr>
          <p:nvPr>
            <p:ph type="title"/>
          </p:nvPr>
        </p:nvSpPr>
        <p:spPr>
          <a:xfrm>
            <a:off x="285750" y="404813"/>
            <a:ext cx="5786438" cy="785812"/>
          </a:xfrm>
          <a:solidFill>
            <a:srgbClr val="00CC00"/>
          </a:solidFill>
        </p:spPr>
        <p:txBody>
          <a:bodyPr/>
          <a:lstStyle/>
          <a:p>
            <a:pPr algn="l"/>
            <a:r>
              <a:rPr lang="th-TH" smtClean="0"/>
              <a:t>พัฒนาขั้นตอนดำเนินการ/กลวิธี </a:t>
            </a:r>
            <a:r>
              <a:rPr lang="th-TH" u="sng" smtClean="0"/>
              <a:t>รอบ1</a:t>
            </a:r>
            <a:endParaRPr lang="en-US" u="sng" smtClean="0">
              <a:cs typeface="Angsana New" pitchFamily="18" charset="-34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14375" y="1052513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h-TH" sz="3200" b="1">
                <a:latin typeface="AngsanaUPC" pitchFamily="18" charset="-34"/>
                <a:cs typeface="AngsanaUPC" pitchFamily="18" charset="-34"/>
              </a:rPr>
              <a:t>๑.ประชุมทีมสหสาขาเป็นระยะ 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b="1">
                <a:latin typeface="AngsanaUPC" pitchFamily="18" charset="-34"/>
                <a:cs typeface="AngsanaUPC" pitchFamily="18" charset="-34"/>
              </a:rPr>
              <a:t>๒. จัดทำแผนกิจกรรมกลุ่มแลกเปลี่ยนเรียนรู้ที่ชัดเจน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lvl="1" eaLnBrk="0" hangingPunct="0">
              <a:buFontTx/>
              <a:buChar char="•"/>
            </a:pPr>
            <a:r>
              <a:rPr lang="th-TH" sz="3200" b="1">
                <a:latin typeface="AngsanaUPC" pitchFamily="18" charset="-34"/>
                <a:cs typeface="AngsanaUPC" pitchFamily="18" charset="-34"/>
              </a:rPr>
              <a:t>ทำกิจกรรมกลุ่มย่อยทุกอังคารบ่าย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lvl="1" eaLnBrk="0" hangingPunct="0">
              <a:buFontTx/>
              <a:buChar char="•"/>
            </a:pPr>
            <a:r>
              <a:rPr lang="th-TH" sz="3200" b="1">
                <a:latin typeface="AngsanaUPC" pitchFamily="18" charset="-34"/>
                <a:cs typeface="AngsanaUPC" pitchFamily="18" charset="-34"/>
              </a:rPr>
              <a:t>สำรวจความพึงพอใจ 6 ด/ ครั้ง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lvl="1" eaLnBrk="0" hangingPunct="0">
              <a:buFontTx/>
              <a:buChar char="•"/>
            </a:pPr>
            <a:r>
              <a:rPr lang="th-TH" sz="3200" b="1">
                <a:latin typeface="AngsanaUPC" pitchFamily="18" charset="-34"/>
                <a:cs typeface="AngsanaUPC" pitchFamily="18" charset="-34"/>
              </a:rPr>
              <a:t>คัดเลือกบุคคลต้นแบบตามคุณสมบัติที่กำหนดไว้</a:t>
            </a:r>
          </a:p>
          <a:p>
            <a:pPr lvl="1" eaLnBrk="0" hangingPunct="0">
              <a:buFontTx/>
              <a:buChar char="•"/>
            </a:pPr>
            <a:r>
              <a:rPr lang="th-TH" sz="3200" b="1">
                <a:latin typeface="AngsanaUPC" pitchFamily="18" charset="-34"/>
                <a:cs typeface="AngsanaUPC" pitchFamily="18" charset="-34"/>
              </a:rPr>
              <a:t>เสริมสร้างแรงจูงใจแก่สมาชิก</a:t>
            </a:r>
          </a:p>
          <a:p>
            <a:pPr lvl="1" eaLnBrk="0" hangingPunct="0">
              <a:buFontTx/>
              <a:buChar char="•"/>
            </a:pPr>
            <a:r>
              <a:rPr lang="th-TH" sz="3200" b="1">
                <a:latin typeface="AngsanaUPC" pitchFamily="18" charset="-34"/>
                <a:cs typeface="AngsanaUPC" pitchFamily="18" charset="-34"/>
              </a:rPr>
              <a:t>ทำกลุ่มออกกำลังกายบริหารปอดถูกวิธี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b="1">
                <a:latin typeface="AngsanaUPC" pitchFamily="18" charset="-34"/>
                <a:cs typeface="AngsanaUPC" pitchFamily="18" charset="-34"/>
              </a:rPr>
              <a:t>๓. ติดตาม/ประเมินผล</a:t>
            </a:r>
            <a:r>
              <a:rPr lang="en-US" sz="32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บันทึกในระบบคอมพิวเตอร์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b="1">
                <a:latin typeface="AngsanaUPC" pitchFamily="18" charset="-34"/>
                <a:cs typeface="AngsanaUPC" pitchFamily="18" charset="-34"/>
              </a:rPr>
              <a:t>๔.สรุปผลการปฏิบัติงาน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b="1"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pic>
        <p:nvPicPr>
          <p:cNvPr id="11268" name="Picture 6" descr="E:\asthma\รูป\1505279_334681590008064_18558029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1034">
            <a:off x="6089650" y="538163"/>
            <a:ext cx="1682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:\อื่นๆ\COPD\รูป COPD Model\เจริ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6794">
            <a:off x="6399213" y="2541588"/>
            <a:ext cx="21367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E:\asthma\รูป\1501728_334681443341412_13012360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13"/>
            <a:ext cx="2500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E:\asthma\รูป\1510818_334681476674742_144910253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53578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E:\asthma\รูป\1475862_334681536674736_111075637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357813"/>
            <a:ext cx="22145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E:\asthma\รูป\1476136_334681496674740_3067101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5357813"/>
            <a:ext cx="2428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8"/>
          <p:cNvSpPr>
            <a:spLocks noGrp="1"/>
          </p:cNvSpPr>
          <p:nvPr>
            <p:ph type="title"/>
          </p:nvPr>
        </p:nvSpPr>
        <p:spPr>
          <a:xfrm>
            <a:off x="285750" y="642938"/>
            <a:ext cx="3286125" cy="571500"/>
          </a:xfrm>
          <a:solidFill>
            <a:srgbClr val="00CC00"/>
          </a:solidFill>
        </p:spPr>
        <p:txBody>
          <a:bodyPr/>
          <a:lstStyle/>
          <a:p>
            <a:r>
              <a:rPr lang="th-TH" b="1" smtClean="0"/>
              <a:t>ผลการดำเนินการ</a:t>
            </a:r>
            <a:endParaRPr lang="en-US" smtClean="0"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88" y="1285875"/>
          <a:ext cx="8572500" cy="5397500"/>
        </p:xfrm>
        <a:graphic>
          <a:graphicData uri="http://schemas.openxmlformats.org/drawingml/2006/table">
            <a:tbl>
              <a:tblPr/>
              <a:tblGrid>
                <a:gridCol w="944562"/>
                <a:gridCol w="1598613"/>
                <a:gridCol w="2773362"/>
                <a:gridCol w="1411288"/>
                <a:gridCol w="1844675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เดือน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จำนวนครั้ง/ คน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กิจกรรมกลุ่ม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ผลการดำเนินการ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  หมายเหตุ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พ.ค ๕๖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มิ.ย ๕๖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ก.ค ๕๖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ส.ค ๕๖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ก.ย ๕๖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  ๑ครั้ง/ ๑๐คน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๓ครั้ง/ ๓๑ คน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๔ครั้ง / ๖๖ คน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๔ ครั้ง/ ๕๐ คน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๑ ครั้ง /๗  คน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-พูดคุยทักทาย แนะนำตัว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-ให้ความรู้เฉพาะโรค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-แลกเปลี่ยนเรียนรู้ประสบการณ์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-ทำกลุ่มออกกำลังกาย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-คัดเลือก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COPD Role model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-ทำแบบทดสอบความรู้-ความเข้าใจ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คัดเลือก ๒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คัดเลือก ๕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คัดเลือก ๑๔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คัดเลือก ๕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คัดเลือก ๒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รวม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๑๔ ครั้ง/๑๔๖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คัดเลือก ๑๙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ระดับทอง  ๖ 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ระดับเงิน  ๑๑ 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ระดับทองแดง ๒ คน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22589" marR="22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17" name="Picture 31" descr="E:\asthma\รูป\ตัวอย่างผู้ป่วย\IMG_3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429000"/>
            <a:ext cx="15001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0" descr="E:\asthma\รูป\ตัวอย่างผู้ป่วย\IMG_3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428875"/>
            <a:ext cx="1512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0" y="1214438"/>
            <a:ext cx="2286000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357188" y="1571625"/>
            <a:ext cx="1928812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2000250" y="571500"/>
            <a:ext cx="6791325" cy="107156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ผู้รับบริการที่มีโรคร่วม เช่น </a:t>
            </a:r>
            <a:r>
              <a:rPr lang="en-US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DM HT IHD </a:t>
            </a:r>
            <a:r>
              <a:rPr lang="th-TH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มารับบริการ</a:t>
            </a:r>
          </a:p>
          <a:p>
            <a:pPr>
              <a:defRPr/>
            </a:pPr>
            <a:r>
              <a:rPr lang="th-TH" b="1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ช่วงเช้า ทำให้ไม่ได้ทำกิจกรรมกลุ่มฯ</a:t>
            </a:r>
            <a:endParaRPr lang="en-US" b="1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428625" y="1857375"/>
            <a:ext cx="2236788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วิเคราะห์</a:t>
            </a:r>
          </a:p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กิจกรรม</a:t>
            </a:r>
          </a:p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COPD</a:t>
            </a:r>
            <a:endParaRPr lang="th-TH" sz="44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4400" b="1" u="sng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รอบ 2</a:t>
            </a:r>
            <a:endParaRPr lang="en-US" sz="4400" u="sng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gray">
          <a:xfrm>
            <a:off x="2071688" y="1714500"/>
            <a:ext cx="6715125" cy="78581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/>
              <a:t>เวลาจำกัดต้องทำให้ทันในเวลาที่กำหนด</a:t>
            </a:r>
            <a:endParaRPr lang="en-US"/>
          </a:p>
        </p:txBody>
      </p:sp>
      <p:sp>
        <p:nvSpPr>
          <p:cNvPr id="13320" name="AutoShape 5"/>
          <p:cNvSpPr>
            <a:spLocks noChangeArrowheads="1"/>
          </p:cNvSpPr>
          <p:nvPr/>
        </p:nvSpPr>
        <p:spPr bwMode="gray">
          <a:xfrm>
            <a:off x="2071688" y="3560763"/>
            <a:ext cx="6715125" cy="101123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b="1"/>
              <a:t>ผู้รับบริการบางรายไม่สะดวกมาช่วงบ่าย </a:t>
            </a:r>
            <a:endParaRPr lang="en-US" b="1"/>
          </a:p>
          <a:p>
            <a:r>
              <a:rPr lang="th-TH" b="1"/>
              <a:t>ทำให้ไม่ได้ทำกิจกรรมกลุ่ม</a:t>
            </a:r>
            <a:endParaRPr lang="en-US" b="1"/>
          </a:p>
        </p:txBody>
      </p:sp>
      <p:sp>
        <p:nvSpPr>
          <p:cNvPr id="13321" name="AutoShape 5"/>
          <p:cNvSpPr>
            <a:spLocks noChangeArrowheads="1"/>
          </p:cNvSpPr>
          <p:nvPr/>
        </p:nvSpPr>
        <p:spPr bwMode="gray">
          <a:xfrm>
            <a:off x="2143125" y="4643438"/>
            <a:ext cx="6715125" cy="1285875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b="1"/>
              <a:t>ผู้รับบริการมีข้อจำกัดในการรับรู้ การฟัง </a:t>
            </a:r>
            <a:endParaRPr lang="en-US" b="1"/>
          </a:p>
          <a:p>
            <a:r>
              <a:rPr lang="th-TH" b="1"/>
              <a:t>ต้องพูดเสียงดังๆ และพูดหลายๆรอบจึงเข้าใจ</a:t>
            </a:r>
            <a:endParaRPr lang="en-US" b="1"/>
          </a:p>
          <a:p>
            <a:r>
              <a:rPr lang="th-TH" b="1"/>
              <a:t>บางรายไม่มีญาติมาด้วย </a:t>
            </a:r>
            <a:endParaRPr lang="en-US" b="1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214563" y="6000750"/>
            <a:ext cx="6500812" cy="78581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dirty="0"/>
              <a:t>ทีมงานติดประชุม ลาพักผ่อน ทำให้กิจกรรมกลุ่มไม่ต่อเนื่อง</a:t>
            </a:r>
            <a:endParaRPr lang="en-US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2071688" y="2571750"/>
            <a:ext cx="6715125" cy="92868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/>
              <a:t>ผู้รับบริการบางรายมารับบริการหลัง เวลา๑๓ .๓๐ น</a:t>
            </a:r>
            <a:endParaRPr lang="en-US" b="1" dirty="0"/>
          </a:p>
          <a:p>
            <a:pPr>
              <a:defRPr/>
            </a:pPr>
            <a:r>
              <a:rPr lang="th-TH" b="1" dirty="0"/>
              <a:t>ทำให้ทำกิจกรรมกลุ่มไม่สมบูรณ์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asthma\รูป\601227_334686873340869_15743300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53272">
            <a:off x="6326982" y="837406"/>
            <a:ext cx="25765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ชื่อเรื่อง 8"/>
          <p:cNvSpPr>
            <a:spLocks noGrp="1"/>
          </p:cNvSpPr>
          <p:nvPr>
            <p:ph type="title"/>
          </p:nvPr>
        </p:nvSpPr>
        <p:spPr>
          <a:xfrm>
            <a:off x="371475" y="476250"/>
            <a:ext cx="5929313" cy="785813"/>
          </a:xfrm>
          <a:solidFill>
            <a:srgbClr val="00CC00"/>
          </a:solidFill>
        </p:spPr>
        <p:txBody>
          <a:bodyPr/>
          <a:lstStyle/>
          <a:p>
            <a:pPr algn="l"/>
            <a:r>
              <a:rPr lang="th-TH" smtClean="0"/>
              <a:t>พัฒนาขั้นตอนดำเนินการ/กลวิธี </a:t>
            </a:r>
            <a:r>
              <a:rPr lang="th-TH" u="sng" smtClean="0"/>
              <a:t>รอบ 2</a:t>
            </a:r>
            <a:endParaRPr lang="en-US" u="sng" smtClean="0">
              <a:cs typeface="Angsana New" pitchFamily="18" charset="-34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281113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๑. จัดทำแนวทางมาตรฐานการดูแลผู้ป่วย </a:t>
            </a:r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COPD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๒. กิจกรรมกระตุ้นผู้ป่วยให้มาร่วมกิจกรรมกลุ่มเพื่อแลกเปลี่ยน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    เรียนรู้การดูแลตนเอง มีรางวัลในการตอบคำถาม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๓. มีอัตรากำลังเสริมทดแทนเมื่อ </a:t>
            </a:r>
            <a:r>
              <a:rPr lang="th-TH" sz="3600" b="1" dirty="0" err="1">
                <a:latin typeface="AngsanaUPC" pitchFamily="18" charset="-34"/>
                <a:cs typeface="AngsanaUPC" pitchFamily="18" charset="-34"/>
              </a:rPr>
              <a:t>จนท.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ประจำลา/ประชุม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    โดยมีคู่มือเป็นมาตรฐานในการดูแลผู้ป่วยของแต่ละวิชาชีพ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๔. กิจกรรมเยี่ยมข้างเตียงผู้ป่วย</a:t>
            </a:r>
          </a:p>
          <a:p>
            <a:pPr eaLnBrk="0" hangingPunct="0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๕. กิจกรรมเยี่ยมบ้าน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pPr lvl="1" eaLnBrk="0" hangingPunct="0">
              <a:buFontTx/>
              <a:buChar char="•"/>
              <a:defRPr/>
            </a:pP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4341" name="Picture 3" descr="E:\asthma\รูป\เยี่ยมบ้าน\เยี่ยมบ้าน\IMG_4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0325"/>
            <a:ext cx="18573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E:\asthma\รูป\1488301_334681566674733_36341626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E:\asthma\รูป\1528664_334686890007534_168706923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000375"/>
            <a:ext cx="19050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E:\asthma\รูป\ตัวอย่างผู้ป่วย\IMG_34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E:\asthma\รูป\เยี่ยมบ้าน\เยี่ยมบ้าน\IMG_45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5143500"/>
            <a:ext cx="1647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E:\asthma\asthma\1479643_10200600263287719_256681722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689553">
            <a:off x="6319838" y="4840288"/>
            <a:ext cx="26749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88" y="1285875"/>
          <a:ext cx="8501062" cy="5300663"/>
        </p:xfrm>
        <a:graphic>
          <a:graphicData uri="http://schemas.openxmlformats.org/drawingml/2006/table">
            <a:tbl>
              <a:tblPr/>
              <a:tblGrid>
                <a:gridCol w="2000234"/>
                <a:gridCol w="2571768"/>
                <a:gridCol w="2071702"/>
                <a:gridCol w="1857388"/>
              </a:tblGrid>
              <a:tr h="532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ฐานความรู้</a:t>
                      </a:r>
                      <a:endParaRPr lang="en-US" sz="26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คะแนนสูงสุด(คน)</a:t>
                      </a:r>
                      <a:endParaRPr lang="en-US" sz="26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คะแนนต่ำสุด</a:t>
                      </a:r>
                      <a:r>
                        <a:rPr lang="th-TH" sz="26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(คน)</a:t>
                      </a:r>
                      <a:endParaRPr lang="en-US" sz="26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ร้อยละ</a:t>
                      </a:r>
                      <a:endParaRPr lang="en-US" sz="26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6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สูงสุด  ต่ำสุด</a:t>
                      </a:r>
                      <a:endParaRPr lang="en-US" sz="26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1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 ฐานรู้จัก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คลินิก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เฉพาะ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โรค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๑๐ 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 </a:t>
                      </a:r>
                      <a:endParaRPr lang="en-US" sz="2400" b="1" dirty="0" smtClean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๕๐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๙ คะแนน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๑๐ คน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๘๓.๓๔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๑๖.๖๗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๒ ฐาน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บริหาร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ปอด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ถูกวิธี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๑๐ 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</a:t>
                      </a:r>
                      <a:endParaRPr lang="en-US" sz="2400" b="1" dirty="0" smtClean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๔๕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๙ คะแนน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๑๐ คน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๘๑ .๘๒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๑๖.๓๗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๓ ฐาน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อาหาร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เพื่อ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สุขภาพ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๙  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</a:t>
                      </a:r>
                      <a:endParaRPr lang="en-US" sz="2400" b="1" dirty="0" smtClean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๓๕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๗ คะแนน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๕ คน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๘๗.๕๐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๑๒.๕๐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๔ ฐานรู้จักเขา </a:t>
                      </a:r>
                      <a:endParaRPr lang="th-TH" sz="2400" b="1" dirty="0" smtClean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รู้จัก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เรา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 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คะแนน</a:t>
                      </a:r>
                      <a:endParaRPr lang="en-US" sz="2400" b="1" dirty="0" smtClean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๔๔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๖ คะแนน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๒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๙๕.๖๖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๔.๓๕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๕ ฐานรู้จักยา รู้จัก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ใช้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มี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ชัยไปกว่าครึ่ง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๘คะแนน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๓๕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๗ คะแนน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๕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๘๗.๕๐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๑๒.๕๐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๖</a:t>
                      </a:r>
                      <a:r>
                        <a:rPr lang="en-US" sz="2400" b="1" baseline="0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 </a:t>
                      </a: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ฐานสิ่งแวดล้อมดี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ห่างไกล</a:t>
                      </a: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หอบ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๑๐คะแนน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๓๒ คน</a:t>
                      </a:r>
                      <a:endParaRPr lang="en-US" sz="2400" b="1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๙ คะแนน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๕ คน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๘๗.๕๐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UPC" pitchFamily="18" charset="-34"/>
                          <a:ea typeface="Times New Roman"/>
                          <a:cs typeface="AngsanaUPC" pitchFamily="18" charset="-34"/>
                        </a:rPr>
                        <a:t>๑๒.๕๐</a:t>
                      </a:r>
                      <a:endParaRPr lang="en-US" sz="2400" b="1" dirty="0">
                        <a:latin typeface="AngsanaUPC" pitchFamily="18" charset="-34"/>
                        <a:ea typeface="Times New Roman"/>
                        <a:cs typeface="AngsanaUPC" pitchFamily="18" charset="-34"/>
                      </a:endParaRPr>
                    </a:p>
                  </a:txBody>
                  <a:tcPr marL="61923" marR="61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ชื่อเรื่อง 8"/>
          <p:cNvSpPr txBox="1">
            <a:spLocks/>
          </p:cNvSpPr>
          <p:nvPr/>
        </p:nvSpPr>
        <p:spPr bwMode="auto">
          <a:xfrm>
            <a:off x="285750" y="642938"/>
            <a:ext cx="3286125" cy="5715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latin typeface="+mj-lt"/>
                <a:ea typeface="+mj-ea"/>
                <a:cs typeface="+mj-cs"/>
              </a:rPr>
              <a:t>ผลการดำเนินการ</a:t>
            </a:r>
            <a:endParaRPr lang="en-US" sz="4400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1125538"/>
          <a:ext cx="8501063" cy="4206875"/>
        </p:xfrm>
        <a:graphic>
          <a:graphicData uri="http://schemas.openxmlformats.org/drawingml/2006/table">
            <a:tbl>
              <a:tblPr/>
              <a:tblGrid>
                <a:gridCol w="1182770"/>
                <a:gridCol w="1074151"/>
                <a:gridCol w="1764536"/>
                <a:gridCol w="1620890"/>
                <a:gridCol w="1579866"/>
                <a:gridCol w="1278911"/>
              </a:tblGrid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พ.ศ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จำนวน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ผู้ป่วย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CAT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SCORE =0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(คน/ร้อยละ)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CAT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SCORE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(คน/ร้อยละ)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CAT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SCORE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(คน/ร้อยละ)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ความพึง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พอใจ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ร้อยละ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๒๕๕๕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(ต.ค.-ก.ย.)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127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๑๑ (8.67)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๓๑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(24.41)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๑๗ (14.00)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๘๘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๒๕๕๖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ต.ค –มี.ค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138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๒๙ (21.01)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๓๒ (23.19)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๑๓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(9.42)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๙๒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๒๕๕๖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เม.ย-ก.ย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279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๓๔ (12.19)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๓๙ (14.00)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  ๒๓ (9.00)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Times New Roman" pitchFamily="18" charset="0"/>
                          <a:cs typeface="AngsanaUPC" pitchFamily="18" charset="-34"/>
                        </a:rPr>
                        <a:t>๙๖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0312" marR="60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5" name="TextBox 5"/>
          <p:cNvSpPr txBox="1">
            <a:spLocks noChangeArrowheads="1"/>
          </p:cNvSpPr>
          <p:nvPr/>
        </p:nvSpPr>
        <p:spPr bwMode="auto">
          <a:xfrm>
            <a:off x="179513" y="5315724"/>
            <a:ext cx="8712968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   จากการดำเนินพบว่าจำนวนผู้รับบริการมีคุณภาพชีวิตดีขึ้นมีแนวโน้มเพิ่มขึ้นได้จากประเมินจากคะแนน 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CAT SCORE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เป็นศูนย์และเข้าใกล้ศูนย์มากขึ้นด้วย  แต่ก็ยังพบผู้ป่วยส่วนหนึ่งยังมี 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 CAT SCORE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เพิ่มขึ้นจากการมีอาการกำเริบที่บ้านซึ่งมักพบในผู้ป่วยโรคร่วมหลายโรค และผู้ป่วยรายใหม่ที่เพิ่งมารับบริการที่คลินิกเฉพาะโรค ส่วนร้อยละความพึงพอใจในการบริการมีแนวโน้มดีขึ้นเป็นลำดับ</a:t>
            </a:r>
          </a:p>
        </p:txBody>
      </p:sp>
      <p:sp>
        <p:nvSpPr>
          <p:cNvPr id="6" name="ชื่อเรื่อง 8"/>
          <p:cNvSpPr txBox="1">
            <a:spLocks/>
          </p:cNvSpPr>
          <p:nvPr/>
        </p:nvSpPr>
        <p:spPr bwMode="auto">
          <a:xfrm>
            <a:off x="285750" y="476250"/>
            <a:ext cx="3286125" cy="5715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latin typeface="+mj-lt"/>
                <a:ea typeface="+mj-ea"/>
                <a:cs typeface="+mj-cs"/>
              </a:rPr>
              <a:t>ผลการดำเนินการ</a:t>
            </a:r>
            <a:endParaRPr lang="en-US" sz="4400" dirty="0">
              <a:latin typeface="+mj-lt"/>
              <a:ea typeface="+mj-ea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5643563" y="185737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ลูกศรขึ้น 8"/>
          <p:cNvSpPr/>
          <p:nvPr/>
        </p:nvSpPr>
        <p:spPr>
          <a:xfrm>
            <a:off x="7286625" y="1857375"/>
            <a:ext cx="142875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8"/>
          <p:cNvSpPr txBox="1">
            <a:spLocks/>
          </p:cNvSpPr>
          <p:nvPr/>
        </p:nvSpPr>
        <p:spPr bwMode="auto">
          <a:xfrm>
            <a:off x="285750" y="428625"/>
            <a:ext cx="3286125" cy="5715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latin typeface="+mj-lt"/>
                <a:ea typeface="+mj-ea"/>
                <a:cs typeface="+mj-cs"/>
              </a:rPr>
              <a:t>ผลการดำเนินการ</a:t>
            </a:r>
            <a:endParaRPr lang="en-US" sz="4400" dirty="0">
              <a:latin typeface="+mj-lt"/>
              <a:ea typeface="+mj-ea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42844" y="4286256"/>
            <a:ext cx="4643470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จากการดำเนินพบว่าร้อยละของผู้ป่วย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COPD c AE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ในปี 56 ลดลงอย่างชัดเจนแต่อย่างไรก็ตามในช่วง 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มค.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มีค.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เมย.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มีอัตรา </a:t>
            </a:r>
            <a:r>
              <a:rPr lang="en-US" sz="2000" b="1" dirty="0" err="1">
                <a:latin typeface="AngsanaUPC" pitchFamily="18" charset="-34"/>
                <a:cs typeface="AngsanaUPC" pitchFamily="18" charset="-34"/>
              </a:rPr>
              <a:t>Exacerbration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สูงขึ้น เนื่องจากสภาพอากาศเปลี่ยนแปลง และมีผู้ป่วยรายใหม่เพิ่มขึ้น </a:t>
            </a:r>
          </a:p>
          <a:p>
            <a:pPr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อัตราการ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Admit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มีแนวโน้มลดลงหลังการจัดทำ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COPD Role Model (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พค.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56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ช่วง 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ธค.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มีแนวโน้ม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Admit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สูงเนื่องจากเป็นช่วงฤดูฝน และช่วง 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มีค.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เนื่องจากผู้ป่วยรายใหม่รักษาไม่ต่อเนื่อง</a:t>
            </a:r>
          </a:p>
          <a:p>
            <a:pPr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ผู้ป่วยบริหารการหายใจได้ถูกต้องสูงขึ้น  เฉลี่ยร้อยละ 94.56</a:t>
            </a:r>
            <a:endParaRPr lang="en-US" sz="20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11" name="แผนภูมิ 10"/>
          <p:cNvGraphicFramePr/>
          <p:nvPr/>
        </p:nvGraphicFramePr>
        <p:xfrm>
          <a:off x="214282" y="1643050"/>
          <a:ext cx="4143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313" y="1000125"/>
            <a:ext cx="3357562" cy="523875"/>
          </a:xfrm>
          <a:prstGeom prst="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 New" pitchFamily="18" charset="-34"/>
              </a:rPr>
              <a:t>ร้อยละของ </a:t>
            </a:r>
            <a:r>
              <a:rPr lang="en-US" b="1" dirty="0">
                <a:latin typeface="Angsana New" pitchFamily="18" charset="-34"/>
              </a:rPr>
              <a:t>pt COPD c AE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5" y="500063"/>
            <a:ext cx="4143375" cy="523875"/>
          </a:xfrm>
          <a:prstGeom prst="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 New" pitchFamily="18" charset="-34"/>
              </a:rPr>
              <a:t>ร้อยละของ </a:t>
            </a:r>
            <a:r>
              <a:rPr lang="en-US" b="1" dirty="0">
                <a:latin typeface="Angsana New" pitchFamily="18" charset="-34"/>
              </a:rPr>
              <a:t>pt COPD c Admit </a:t>
            </a:r>
            <a:r>
              <a:rPr lang="th-TH" b="1" dirty="0">
                <a:latin typeface="Angsana New" pitchFamily="18" charset="-34"/>
              </a:rPr>
              <a:t>ปี ๕๖</a:t>
            </a:r>
          </a:p>
        </p:txBody>
      </p:sp>
      <p:graphicFrame>
        <p:nvGraphicFramePr>
          <p:cNvPr id="15" name="แผนภูมิ 14"/>
          <p:cNvGraphicFramePr/>
          <p:nvPr/>
        </p:nvGraphicFramePr>
        <p:xfrm>
          <a:off x="4500562" y="1142984"/>
          <a:ext cx="442915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แผนภูมิ 15"/>
          <p:cNvGraphicFramePr/>
          <p:nvPr/>
        </p:nvGraphicFramePr>
        <p:xfrm>
          <a:off x="4929190" y="4214818"/>
          <a:ext cx="4000528" cy="23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57688" y="3571875"/>
            <a:ext cx="4643437" cy="461963"/>
          </a:xfrm>
          <a:prstGeom prst="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latin typeface="Angsana New" pitchFamily="18" charset="-34"/>
              </a:rPr>
              <a:t>ร้อยละของ </a:t>
            </a:r>
            <a:r>
              <a:rPr lang="en-US" sz="2400" b="1" dirty="0">
                <a:latin typeface="Angsana New" pitchFamily="18" charset="-34"/>
              </a:rPr>
              <a:t>pt COPD </a:t>
            </a:r>
            <a:r>
              <a:rPr lang="th-TH" sz="2400" b="1" dirty="0">
                <a:latin typeface="Angsana New" pitchFamily="18" charset="-34"/>
              </a:rPr>
              <a:t>ที่บริหารหายใจถูกต้องปี ๕๖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85750" y="1524000"/>
            <a:ext cx="8643938" cy="1365250"/>
            <a:chOff x="1104" y="1200"/>
            <a:chExt cx="3563" cy="860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63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454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458" name="Text Box 8"/>
            <p:cNvSpPr txBox="1">
              <a:spLocks noChangeArrowheads="1"/>
            </p:cNvSpPr>
            <p:nvPr/>
          </p:nvSpPr>
          <p:spPr bwMode="gray">
            <a:xfrm>
              <a:off x="1428" y="1304"/>
              <a:ext cx="3239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600" b="1">
                  <a:latin typeface="AngsanaUPC" pitchFamily="18" charset="-34"/>
                  <a:cs typeface="AngsanaUPC" pitchFamily="18" charset="-34"/>
                </a:rPr>
                <a:t>ผู้รับบริการเกิดกระบวนการเรียนรู้ผ่านความรู้ ๖ ฐานที่กำหนดไว้ ร้อยละ </a:t>
              </a:r>
              <a:r>
                <a:rPr lang="en-US" sz="3600" b="1">
                  <a:latin typeface="AngsanaUPC" pitchFamily="18" charset="-34"/>
                  <a:cs typeface="AngsanaUPC" pitchFamily="18" charset="-34"/>
                </a:rPr>
                <a:t>80</a:t>
              </a:r>
              <a:endParaRPr lang="th-TH" sz="3600" b="1"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428625" y="3000375"/>
            <a:ext cx="8501063" cy="1143000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2060"/>
                </a:solidFill>
              </a:endParaRPr>
            </a:p>
          </p:txBody>
        </p:sp>
        <p:sp>
          <p:nvSpPr>
            <p:cNvPr id="18451" name="AutoShape 11"/>
            <p:cNvSpPr>
              <a:spLocks noChangeArrowheads="1"/>
            </p:cNvSpPr>
            <p:nvPr/>
          </p:nvSpPr>
          <p:spPr bwMode="gray">
            <a:xfrm>
              <a:off x="1140" y="2185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170" y="2370"/>
              <a:ext cx="18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</p:grp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428625" y="4214813"/>
            <a:ext cx="8429625" cy="1285875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448" name="AutoShape 17"/>
            <p:cNvSpPr>
              <a:spLocks noChangeArrowheads="1"/>
            </p:cNvSpPr>
            <p:nvPr/>
          </p:nvSpPr>
          <p:spPr bwMode="gray">
            <a:xfrm>
              <a:off x="1134" y="3120"/>
              <a:ext cx="238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182" y="3031"/>
              <a:ext cx="154" cy="8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617538" y="1928813"/>
            <a:ext cx="454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gray">
          <a:xfrm>
            <a:off x="1143000" y="3000375"/>
            <a:ext cx="71437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สามารถลดอาการ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COPD c Exacerbration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ลง</a:t>
            </a:r>
          </a:p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ร้อยละ 67</a:t>
            </a:r>
            <a:endParaRPr lang="en-US" sz="3600" b="1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1143000" y="4357688"/>
            <a:ext cx="6929438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AngsanaUPC" pitchFamily="18" charset="-34"/>
                <a:cs typeface="AngsanaUPC" pitchFamily="18" charset="-34"/>
              </a:rPr>
              <a:t>ค่า </a:t>
            </a:r>
            <a:r>
              <a:rPr lang="en-US" sz="3200" b="1">
                <a:latin typeface="AngsanaUPC" pitchFamily="18" charset="-34"/>
                <a:cs typeface="AngsanaUPC" pitchFamily="18" charset="-34"/>
              </a:rPr>
              <a:t>CAT Score (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ปี 2556) เท่ากับ 0 ร้อยละ 16.60</a:t>
            </a:r>
          </a:p>
          <a:p>
            <a:r>
              <a:rPr lang="th-TH" sz="3200" b="1">
                <a:latin typeface="AngsanaUPC" pitchFamily="18" charset="-34"/>
                <a:cs typeface="AngsanaUPC" pitchFamily="18" charset="-34"/>
              </a:rPr>
              <a:t>ค่า </a:t>
            </a:r>
            <a:r>
              <a:rPr lang="en-US" sz="3200" b="1">
                <a:latin typeface="AngsanaUPC" pitchFamily="18" charset="-34"/>
                <a:cs typeface="AngsanaUPC" pitchFamily="18" charset="-34"/>
              </a:rPr>
              <a:t>CAT Score (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ปี 2556) ลดลง ร้อยละ 18.59</a:t>
            </a:r>
          </a:p>
          <a:p>
            <a:endParaRPr lang="en-US" sz="3200" b="1">
              <a:solidFill>
                <a:srgbClr val="009900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357188" y="5500688"/>
            <a:ext cx="8501062" cy="1143000"/>
            <a:chOff x="1104" y="2109"/>
            <a:chExt cx="3504" cy="823"/>
          </a:xfrm>
        </p:grpSpPr>
        <p:sp>
          <p:nvSpPr>
            <p:cNvPr id="21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2060"/>
                </a:solidFill>
              </a:endParaRPr>
            </a:p>
          </p:txBody>
        </p:sp>
        <p:sp>
          <p:nvSpPr>
            <p:cNvPr id="18445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1212" y="2370"/>
              <a:ext cx="187" cy="3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  <p:sp>
        <p:nvSpPr>
          <p:cNvPr id="27" name="ชื่อเรื่อง 8"/>
          <p:cNvSpPr txBox="1">
            <a:spLocks/>
          </p:cNvSpPr>
          <p:nvPr/>
        </p:nvSpPr>
        <p:spPr bwMode="auto">
          <a:xfrm>
            <a:off x="285750" y="642938"/>
            <a:ext cx="3643313" cy="7143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latin typeface="+mj-lt"/>
                <a:ea typeface="+mj-ea"/>
                <a:cs typeface="+mj-cs"/>
              </a:rPr>
              <a:t>สรุปผลการดำเนินงาน</a:t>
            </a:r>
            <a:endParaRPr lang="en-US" sz="4400" dirty="0">
              <a:latin typeface="+mj-lt"/>
              <a:ea typeface="+mj-ea"/>
            </a:endParaRPr>
          </a:p>
        </p:txBody>
      </p:sp>
      <p:sp>
        <p:nvSpPr>
          <p:cNvPr id="18443" name="สี่เหลี่ยมผืนผ้า 25"/>
          <p:cNvSpPr>
            <a:spLocks noChangeArrowheads="1"/>
          </p:cNvSpPr>
          <p:nvPr/>
        </p:nvSpPr>
        <p:spPr bwMode="auto">
          <a:xfrm>
            <a:off x="1214438" y="5618163"/>
            <a:ext cx="76438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/>
              <a:t>เกิดบุคคลต้นแบบตามคุณสมบัติที่กำหนดไว้ </a:t>
            </a:r>
            <a:r>
              <a:rPr lang="en-US" sz="3200" b="1"/>
              <a:t> </a:t>
            </a:r>
            <a:r>
              <a:rPr lang="th-TH" sz="3200" b="1"/>
              <a:t>เป็นแบบอย่างที่ดีแก่ผู้รับบริการอื่นๆ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19459" name="AutoShape 49"/>
          <p:cNvSpPr>
            <a:spLocks noChangeArrowheads="1"/>
          </p:cNvSpPr>
          <p:nvPr/>
        </p:nvSpPr>
        <p:spPr bwMode="gray">
          <a:xfrm>
            <a:off x="11684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50"/>
          <p:cNvSpPr>
            <a:spLocks noChangeArrowheads="1"/>
          </p:cNvSpPr>
          <p:nvPr/>
        </p:nvSpPr>
        <p:spPr bwMode="gray">
          <a:xfrm>
            <a:off x="857250" y="2214563"/>
            <a:ext cx="2443163" cy="435768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51"/>
          <p:cNvSpPr>
            <a:spLocks noChangeArrowheads="1"/>
          </p:cNvSpPr>
          <p:nvPr/>
        </p:nvSpPr>
        <p:spPr bwMode="gray">
          <a:xfrm>
            <a:off x="12192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52"/>
          <p:cNvSpPr>
            <a:spLocks noChangeArrowheads="1"/>
          </p:cNvSpPr>
          <p:nvPr/>
        </p:nvSpPr>
        <p:spPr bwMode="gray">
          <a:xfrm>
            <a:off x="879475" y="2236788"/>
            <a:ext cx="2409825" cy="11001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3" name="Group 53"/>
          <p:cNvGrpSpPr>
            <a:grpSpLocks/>
          </p:cNvGrpSpPr>
          <p:nvPr/>
        </p:nvGrpSpPr>
        <p:grpSpPr bwMode="auto">
          <a:xfrm>
            <a:off x="1912938" y="1714500"/>
            <a:ext cx="642937" cy="642938"/>
            <a:chOff x="1289" y="582"/>
            <a:chExt cx="668" cy="668"/>
          </a:xfrm>
        </p:grpSpPr>
        <p:sp>
          <p:nvSpPr>
            <p:cNvPr id="19488" name="Oval 5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89" name="Oval 55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90" name="Oval 56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91" name="Oval 57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92" name="Oval 58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9464" name="Text Box 59"/>
          <p:cNvSpPr txBox="1">
            <a:spLocks noChangeArrowheads="1"/>
          </p:cNvSpPr>
          <p:nvPr/>
        </p:nvSpPr>
        <p:spPr bwMode="gray">
          <a:xfrm>
            <a:off x="2051050" y="18288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465" name="Text Box 60"/>
          <p:cNvSpPr txBox="1">
            <a:spLocks noChangeArrowheads="1"/>
          </p:cNvSpPr>
          <p:nvPr/>
        </p:nvSpPr>
        <p:spPr bwMode="gray">
          <a:xfrm>
            <a:off x="906463" y="2500313"/>
            <a:ext cx="2395537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AngsanaUPC" pitchFamily="18" charset="-34"/>
                <a:cs typeface="AngsanaUPC" pitchFamily="18" charset="-34"/>
              </a:rPr>
              <a:t>จัดทำโครงการพัฒนาศักยภาพการดูแลตนเองในผู้ป่วยปอดอุดกั้นเรื้อรังปี ๒๕๕๗</a:t>
            </a:r>
            <a:endParaRPr lang="en-US" sz="3200" b="1">
              <a:latin typeface="AngsanaUPC" pitchFamily="18" charset="-34"/>
              <a:cs typeface="AngsanaUPC" pitchFamily="18" charset="-34"/>
            </a:endParaRPr>
          </a:p>
          <a:p>
            <a:r>
              <a:rPr lang="en-US" sz="3200" b="1">
                <a:latin typeface="AngsanaUPC" pitchFamily="18" charset="-34"/>
                <a:cs typeface="AngsanaUPC" pitchFamily="18" charset="-34"/>
              </a:rPr>
              <a:t>COPD Day camp 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แบบเบ็ดเสร็จในวันเดียว</a:t>
            </a:r>
            <a:endParaRPr lang="en-US" sz="3200" b="1">
              <a:solidFill>
                <a:srgbClr val="211E54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466" name="AutoShape 61"/>
          <p:cNvSpPr>
            <a:spLocks noChangeArrowheads="1"/>
          </p:cNvSpPr>
          <p:nvPr/>
        </p:nvSpPr>
        <p:spPr bwMode="gray">
          <a:xfrm>
            <a:off x="58928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62"/>
          <p:cNvSpPr>
            <a:spLocks noChangeArrowheads="1"/>
          </p:cNvSpPr>
          <p:nvPr/>
        </p:nvSpPr>
        <p:spPr bwMode="gray">
          <a:xfrm>
            <a:off x="5926138" y="2214563"/>
            <a:ext cx="2098675" cy="4357687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63"/>
          <p:cNvSpPr>
            <a:spLocks noChangeArrowheads="1"/>
          </p:cNvSpPr>
          <p:nvPr/>
        </p:nvSpPr>
        <p:spPr bwMode="gray">
          <a:xfrm>
            <a:off x="5943600" y="3849688"/>
            <a:ext cx="2070100" cy="1293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64"/>
          <p:cNvSpPr>
            <a:spLocks noChangeArrowheads="1"/>
          </p:cNvSpPr>
          <p:nvPr/>
        </p:nvSpPr>
        <p:spPr bwMode="gray">
          <a:xfrm>
            <a:off x="5943600" y="237966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0" name="Group 65"/>
          <p:cNvGrpSpPr>
            <a:grpSpLocks/>
          </p:cNvGrpSpPr>
          <p:nvPr/>
        </p:nvGrpSpPr>
        <p:grpSpPr bwMode="auto">
          <a:xfrm>
            <a:off x="6637338" y="1643063"/>
            <a:ext cx="642937" cy="642937"/>
            <a:chOff x="1289" y="582"/>
            <a:chExt cx="668" cy="668"/>
          </a:xfrm>
        </p:grpSpPr>
        <p:sp>
          <p:nvSpPr>
            <p:cNvPr id="19483" name="Oval 66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84" name="Oval 67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85" name="Oval 68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86" name="Oval 69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87" name="Oval 7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9471" name="Text Box 71"/>
          <p:cNvSpPr txBox="1">
            <a:spLocks noChangeArrowheads="1"/>
          </p:cNvSpPr>
          <p:nvPr/>
        </p:nvSpPr>
        <p:spPr bwMode="gray">
          <a:xfrm>
            <a:off x="6775450" y="1785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472" name="AutoShape 73"/>
          <p:cNvSpPr>
            <a:spLocks noChangeArrowheads="1"/>
          </p:cNvSpPr>
          <p:nvPr/>
        </p:nvSpPr>
        <p:spPr bwMode="gray">
          <a:xfrm>
            <a:off x="35306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utoShape 74"/>
          <p:cNvSpPr>
            <a:spLocks noChangeArrowheads="1"/>
          </p:cNvSpPr>
          <p:nvPr/>
        </p:nvSpPr>
        <p:spPr bwMode="gray">
          <a:xfrm>
            <a:off x="3563938" y="2214563"/>
            <a:ext cx="2098675" cy="4357687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75"/>
          <p:cNvSpPr>
            <a:spLocks noChangeArrowheads="1"/>
          </p:cNvSpPr>
          <p:nvPr/>
        </p:nvSpPr>
        <p:spPr bwMode="gray">
          <a:xfrm>
            <a:off x="3581400" y="4419600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76"/>
          <p:cNvSpPr>
            <a:spLocks noChangeArrowheads="1"/>
          </p:cNvSpPr>
          <p:nvPr/>
        </p:nvSpPr>
        <p:spPr bwMode="gray">
          <a:xfrm>
            <a:off x="3581400" y="237966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78"/>
          <p:cNvSpPr>
            <a:spLocks noChangeArrowheads="1"/>
          </p:cNvSpPr>
          <p:nvPr/>
        </p:nvSpPr>
        <p:spPr bwMode="gray">
          <a:xfrm>
            <a:off x="4281488" y="1663700"/>
            <a:ext cx="622300" cy="622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7" name="Oval 80"/>
          <p:cNvSpPr>
            <a:spLocks noChangeArrowheads="1"/>
          </p:cNvSpPr>
          <p:nvPr/>
        </p:nvSpPr>
        <p:spPr bwMode="gray">
          <a:xfrm>
            <a:off x="4295775" y="1714500"/>
            <a:ext cx="577850" cy="56673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8" name="Oval 81"/>
          <p:cNvSpPr>
            <a:spLocks noChangeArrowheads="1"/>
          </p:cNvSpPr>
          <p:nvPr/>
        </p:nvSpPr>
        <p:spPr bwMode="gray">
          <a:xfrm>
            <a:off x="4330700" y="1754188"/>
            <a:ext cx="512763" cy="460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9" name="Text Box 82"/>
          <p:cNvSpPr txBox="1">
            <a:spLocks noChangeArrowheads="1"/>
          </p:cNvSpPr>
          <p:nvPr/>
        </p:nvSpPr>
        <p:spPr bwMode="gray">
          <a:xfrm>
            <a:off x="4413250" y="17922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80" name="Text Box 60"/>
          <p:cNvSpPr txBox="1">
            <a:spLocks noChangeArrowheads="1"/>
          </p:cNvSpPr>
          <p:nvPr/>
        </p:nvSpPr>
        <p:spPr bwMode="gray">
          <a:xfrm>
            <a:off x="3571875" y="2492375"/>
            <a:ext cx="2214563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AngsanaUPC" pitchFamily="18" charset="-34"/>
                <a:cs typeface="AngsanaUPC" pitchFamily="18" charset="-34"/>
              </a:rPr>
              <a:t>ส่งเสริมให้ </a:t>
            </a:r>
            <a:r>
              <a:rPr lang="en-US" sz="3200" b="1">
                <a:latin typeface="AngsanaUPC" pitchFamily="18" charset="-34"/>
                <a:cs typeface="AngsanaUPC" pitchFamily="18" charset="-34"/>
              </a:rPr>
              <a:t>CASE Manager 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และทีมงาน</a:t>
            </a:r>
            <a:r>
              <a:rPr lang="en-US" sz="32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>
                <a:latin typeface="AngsanaUPC" pitchFamily="18" charset="-34"/>
                <a:cs typeface="AngsanaUPC" pitchFamily="18" charset="-34"/>
              </a:rPr>
              <a:t>ได้รับการอบรมพัฒนาตนเองอย่างต่อเนื่อง</a:t>
            </a:r>
            <a:endParaRPr lang="en-US" sz="3200" b="1">
              <a:solidFill>
                <a:srgbClr val="211E54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481" name="Text Box 60"/>
          <p:cNvSpPr txBox="1">
            <a:spLocks noChangeArrowheads="1"/>
          </p:cNvSpPr>
          <p:nvPr/>
        </p:nvSpPr>
        <p:spPr bwMode="gray">
          <a:xfrm>
            <a:off x="5857875" y="2470150"/>
            <a:ext cx="2214563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66"/>
                </a:solidFill>
                <a:latin typeface="Angsana New" pitchFamily="18" charset="-34"/>
              </a:rPr>
              <a:t>เกิดชมรมผู้ป่วย </a:t>
            </a:r>
            <a:r>
              <a:rPr lang="en-US" b="1">
                <a:solidFill>
                  <a:srgbClr val="FF0066"/>
                </a:solidFill>
                <a:latin typeface="Angsana New" pitchFamily="18" charset="-34"/>
              </a:rPr>
              <a:t>COPD </a:t>
            </a:r>
            <a:r>
              <a:rPr lang="th-TH" b="1">
                <a:solidFill>
                  <a:srgbClr val="FF0066"/>
                </a:solidFill>
                <a:latin typeface="Angsana New" pitchFamily="18" charset="-34"/>
              </a:rPr>
              <a:t>รพ.ควนขนุน</a:t>
            </a:r>
          </a:p>
          <a:p>
            <a:r>
              <a:rPr lang="th-TH" b="1">
                <a:solidFill>
                  <a:srgbClr val="FF0066"/>
                </a:solidFill>
                <a:latin typeface="Angsana New" pitchFamily="18" charset="-34"/>
              </a:rPr>
              <a:t>มีกิจกรรม “เพื่อนเยี่ยมเพื่อน”</a:t>
            </a:r>
            <a:endParaRPr lang="en-US" b="1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37" name="ชื่อเรื่อง 8"/>
          <p:cNvSpPr txBox="1">
            <a:spLocks/>
          </p:cNvSpPr>
          <p:nvPr/>
        </p:nvSpPr>
        <p:spPr bwMode="auto">
          <a:xfrm>
            <a:off x="285750" y="642938"/>
            <a:ext cx="6589713" cy="7143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4400" b="1" dirty="0">
                <a:latin typeface="AngsanaUPC" pitchFamily="18" charset="-34"/>
                <a:ea typeface="+mj-ea"/>
                <a:cs typeface="AngsanaUPC" pitchFamily="18" charset="-34"/>
              </a:rPr>
              <a:t>แผนการพัฒนาการดูแลผู้ป่วย </a:t>
            </a:r>
            <a:r>
              <a:rPr lang="en-US" sz="4400" b="1" dirty="0">
                <a:latin typeface="AngsanaUPC" pitchFamily="18" charset="-34"/>
                <a:ea typeface="+mj-ea"/>
                <a:cs typeface="AngsanaUPC" pitchFamily="18" charset="-34"/>
              </a:rPr>
              <a:t>COPD</a:t>
            </a:r>
            <a:endParaRPr lang="en-US" sz="4400" dirty="0"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AutoShape 10"/>
          <p:cNvSpPr>
            <a:spLocks noChangeArrowheads="1"/>
          </p:cNvSpPr>
          <p:nvPr/>
        </p:nvSpPr>
        <p:spPr bwMode="gray">
          <a:xfrm>
            <a:off x="0" y="1357313"/>
            <a:ext cx="9144000" cy="3295650"/>
          </a:xfrm>
          <a:prstGeom prst="roundRect">
            <a:avLst>
              <a:gd name="adj" fmla="val 10889"/>
            </a:avLst>
          </a:prstGeom>
          <a:solidFill>
            <a:srgbClr val="FFCCCC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๑   ค่าคะแนน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CAT SCORE =0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ติดต่อกัน 6 เดือนขึ้นไป</a:t>
            </a: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๒  ค่าประเมินความจุปอดอย่างง่าย (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PF)   </a:t>
            </a:r>
            <a:r>
              <a:rPr lang="en-US" sz="3200" b="1" dirty="0">
                <a:latin typeface="Times New Roman"/>
                <a:cs typeface="Times New Roman"/>
              </a:rPr>
              <a:t>≥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ร้อยละ 80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๓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จำนวนครั้งของการมาพ่นยาที่แผนกฉุกเฉิน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=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0 หรือ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≤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1 ครั้ง/ปี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๔  อัตราการพักรักษาตัวในโรงพยาบาลเท่ากับ 0</a:t>
            </a: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๕  ใช้ยาถูกต้อง ไม่มีอาการหอบกำเริบตอนกลางคืน</a:t>
            </a: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๖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ผลการเดินทดสอบ 6 นาที ระดับ </a:t>
            </a:r>
            <a:r>
              <a:rPr lang="en-US" sz="3200" b="1" dirty="0" err="1">
                <a:latin typeface="AngsanaUPC" pitchFamily="18" charset="-34"/>
                <a:cs typeface="AngsanaUPC" pitchFamily="18" charset="-34"/>
              </a:rPr>
              <a:t>Mmrc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 =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0 – 1 คะแนน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8286750" cy="714375"/>
          </a:xfrm>
          <a:solidFill>
            <a:srgbClr val="00CC00"/>
          </a:solidFill>
        </p:spPr>
        <p:txBody>
          <a:bodyPr/>
          <a:lstStyle/>
          <a:p>
            <a:pPr>
              <a:defRPr/>
            </a:pPr>
            <a:r>
              <a:rPr lang="th-TH" sz="5000" b="1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เกณฑ์การคัดเลือก 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COPD Role Model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1042988" y="4741863"/>
            <a:ext cx="7058025" cy="2071687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485" name="TextBox 30"/>
          <p:cNvSpPr txBox="1">
            <a:spLocks noChangeArrowheads="1"/>
          </p:cNvSpPr>
          <p:nvPr/>
        </p:nvSpPr>
        <p:spPr bwMode="auto">
          <a:xfrm>
            <a:off x="1331913" y="4873625"/>
            <a:ext cx="66246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u="sng"/>
              <a:t>ระดับการคัดเลือก</a:t>
            </a:r>
          </a:p>
          <a:p>
            <a:r>
              <a:rPr lang="en-US"/>
              <a:t>GOLD COPD Role Model </a:t>
            </a:r>
            <a:r>
              <a:rPr lang="th-TH"/>
              <a:t>มีคุณสมบัติ ๖ ข้อ</a:t>
            </a:r>
          </a:p>
          <a:p>
            <a:r>
              <a:rPr lang="en-US"/>
              <a:t>SILVER COPD Role Model </a:t>
            </a:r>
            <a:r>
              <a:rPr lang="th-TH"/>
              <a:t>มีคุณสมบัติ ๕ ข้อ</a:t>
            </a:r>
            <a:endParaRPr lang="en-US"/>
          </a:p>
          <a:p>
            <a:r>
              <a:rPr lang="en-US"/>
              <a:t>COPPER COPD Role Model </a:t>
            </a:r>
            <a:r>
              <a:rPr lang="th-TH"/>
              <a:t>มีคุณสมบัติ ๔ ข้อ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รูปภาพ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990600"/>
            <a:ext cx="82359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18025" y="49101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591050"/>
            <a:ext cx="6858000" cy="2327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Asthma/COPD Clinic </a:t>
            </a:r>
            <a:endParaRPr lang="th-TH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th-TH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rPr>
              <a:t>รพ.ควนขนุน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428625" y="642938"/>
            <a:ext cx="8286750" cy="30718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th-TH" sz="9600" b="1" dirty="0">
                <a:solidFill>
                  <a:schemeClr val="hlink"/>
                </a:solidFill>
                <a:latin typeface="AngsanaUPC" pitchFamily="18" charset="-34"/>
                <a:ea typeface="+mj-ea"/>
                <a:cs typeface="AngsanaUPC" pitchFamily="18" charset="-34"/>
              </a:rPr>
              <a:t>นวัตกรรมบุคคลต้นแบบ </a:t>
            </a:r>
            <a:r>
              <a:rPr lang="en-US" sz="9600" b="1" dirty="0">
                <a:solidFill>
                  <a:schemeClr val="hlink"/>
                </a:solidFill>
                <a:latin typeface="AngsanaUPC" pitchFamily="18" charset="-34"/>
                <a:ea typeface="+mj-ea"/>
                <a:cs typeface="AngsanaUPC" pitchFamily="18" charset="-34"/>
              </a:rPr>
              <a:t>COPD Role Model</a:t>
            </a:r>
            <a:endParaRPr lang="th-TH" sz="9600" b="1" dirty="0">
              <a:solidFill>
                <a:schemeClr val="hlink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Administrator\Desktop\รูปตาชีพ\P103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084763"/>
            <a:ext cx="37084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81975" cy="785813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th-TH" sz="6000" smtClean="0">
                <a:solidFill>
                  <a:srgbClr val="FFFF00"/>
                </a:solidFill>
              </a:rPr>
              <a:t>ภาพกิจกรรม</a:t>
            </a:r>
            <a:endParaRPr lang="en-US" sz="6000" smtClean="0">
              <a:solidFill>
                <a:srgbClr val="FFFF00"/>
              </a:solidFill>
              <a:cs typeface="Angsana New" pitchFamily="18" charset="-34"/>
            </a:endParaRPr>
          </a:p>
        </p:txBody>
      </p:sp>
      <p:pic>
        <p:nvPicPr>
          <p:cNvPr id="21509" name="Picture 10" descr="E:\asthma\asthma\1479643_10200600263287719_25668172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42938"/>
            <a:ext cx="32051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E:\asthma\asthma\1482398_10200599714433998_152751177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7033">
            <a:off x="5880100" y="195263"/>
            <a:ext cx="31416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1493056_10200599964040238_1610544333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700213"/>
            <a:ext cx="2160587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967439_10200599599311120_1608515518_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492375"/>
            <a:ext cx="27368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1491189_10200599570150391_892974509_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620713"/>
            <a:ext cx="16700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 descr="1492878_10200599503948736_719045314_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8625" y="2205038"/>
            <a:ext cx="236537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0" descr="1481285_10200599589350871_982705405_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2852738"/>
            <a:ext cx="1901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6" descr="C:\Documents and Settings\Administrator\Desktop\รูปตาชีพ\P10300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8" y="4508500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6" descr="1477030_10200599740914660_158541141_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4649788"/>
            <a:ext cx="20732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81975" cy="785813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th-TH" sz="6000" smtClean="0">
                <a:solidFill>
                  <a:srgbClr val="FFFF00"/>
                </a:solidFill>
              </a:rPr>
              <a:t>สื่อช่วยสอน/ประเมิน</a:t>
            </a:r>
            <a:endParaRPr lang="en-US" sz="6000" smtClean="0">
              <a:solidFill>
                <a:srgbClr val="FFFF00"/>
              </a:solidFill>
              <a:cs typeface="Angsana New" pitchFamily="18" charset="-34"/>
            </a:endParaRPr>
          </a:p>
        </p:txBody>
      </p:sp>
      <p:pic>
        <p:nvPicPr>
          <p:cNvPr id="22532" name="Picture 5" descr="1472397_10200600143564726_200989277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2108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1483712_10200600143844733_1866343579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785813"/>
            <a:ext cx="26019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3563"/>
            <a:ext cx="33162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1499708_10200600132244443_854709001_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013" y="4552950"/>
            <a:ext cx="34559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IMG_24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4273550"/>
            <a:ext cx="28082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IMG_24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225" y="2286000"/>
            <a:ext cx="30257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E:\asthma\รูป\1512545_334686846674205_735192438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74939">
            <a:off x="1979613" y="1484313"/>
            <a:ext cx="19494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0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692275" y="2349500"/>
            <a:ext cx="5832475" cy="21415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278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Thank you</a:t>
            </a:r>
            <a:endParaRPr lang="th-TH" sz="9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ind\Desktop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301625"/>
            <a:ext cx="8280400" cy="1462088"/>
          </a:xfrm>
        </p:spPr>
        <p:txBody>
          <a:bodyPr/>
          <a:lstStyle/>
          <a:p>
            <a:pPr eaLnBrk="1" hangingPunct="1"/>
            <a:endParaRPr lang="en-US" b="1" smtClean="0">
              <a:cs typeface="JasmineUPC" pitchFamily="18" charset="-34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1700213"/>
            <a:ext cx="8569325" cy="49688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th-TH" sz="1800" smtClean="0"/>
              <a:t>	</a:t>
            </a:r>
          </a:p>
        </p:txBody>
      </p:sp>
      <p:pic>
        <p:nvPicPr>
          <p:cNvPr id="4100" name="Picture 4" descr="100_1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16325" y="260350"/>
            <a:ext cx="505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 Black" pitchFamily="34" charset="0"/>
              <a:cs typeface="JasmineUPC" pitchFamily="18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87625" y="765175"/>
            <a:ext cx="3200400" cy="5029200"/>
          </a:xfrm>
          <a:prstGeom prst="rect">
            <a:avLst/>
          </a:prstGeom>
          <a:solidFill>
            <a:schemeClr val="accent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เมืองหนังโนรา ... </a:t>
            </a:r>
          </a:p>
          <a:p>
            <a:pPr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พราวน้ำตก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…</a:t>
            </a:r>
            <a:b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ทะเลสาบงาม ... </a:t>
            </a:r>
          </a:p>
          <a:p>
            <a:pPr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น้ำพุร้อน ...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56275" y="765175"/>
            <a:ext cx="3352800" cy="5029200"/>
          </a:xfrm>
          <a:prstGeom prst="rect">
            <a:avLst/>
          </a:prstGeom>
          <a:solidFill>
            <a:schemeClr val="accent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r"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... อู่นาข้าว   </a:t>
            </a:r>
          </a:p>
          <a:p>
            <a:pPr algn="r"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... แหล่งนกน้ำ   </a:t>
            </a:r>
          </a:p>
          <a:p>
            <a:pPr algn="r"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r"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... เขาอกทะลุ   </a:t>
            </a:r>
          </a:p>
          <a:p>
            <a:pPr algn="r"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accent1">
              <a:alpha val="64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r">
              <a:defRPr/>
            </a:pP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รพ.ชุมชนขนาด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90 </a:t>
            </a: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เตียง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CMU </a:t>
            </a: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 </a:t>
            </a: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แห่ง  รพสต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16 </a:t>
            </a:r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แห่ง</a:t>
            </a:r>
          </a:p>
          <a:p>
            <a:pPr algn="r">
              <a:defRPr/>
            </a:pPr>
            <a:endParaRPr lang="th-TH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8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928688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th-TH" sz="6000" b="1" dirty="0" smtClean="0"/>
              <a:t>ที่มาและความสำคัญ</a:t>
            </a:r>
            <a:endParaRPr lang="en-US" sz="6000" b="1" dirty="0" smtClean="0"/>
          </a:p>
        </p:txBody>
      </p:sp>
      <p:sp>
        <p:nvSpPr>
          <p:cNvPr id="3075" name="TextBox 14"/>
          <p:cNvSpPr txBox="1">
            <a:spLocks noChangeArrowheads="1"/>
          </p:cNvSpPr>
          <p:nvPr/>
        </p:nvSpPr>
        <p:spPr bwMode="auto">
          <a:xfrm>
            <a:off x="323850" y="1700213"/>
            <a:ext cx="8248650" cy="452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รพ.ควนขนุนเป็น รพ.ชุมชน ขนาด 90 เตียง </a:t>
            </a:r>
          </a:p>
          <a:p>
            <a:pPr>
              <a:buFontTx/>
              <a:buChar char="-"/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ขึ้นทะเบียน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COPD 279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คน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3200" b="1" dirty="0" err="1">
                <a:latin typeface="AngsanaUPC" pitchFamily="18" charset="-34"/>
                <a:cs typeface="AngsanaUPC" pitchFamily="18" charset="-34"/>
              </a:rPr>
              <a:t>กย.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56)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buFontTx/>
              <a:buChar char="-"/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สถิติที่สำคัญ</a:t>
            </a:r>
          </a:p>
          <a:p>
            <a:pPr>
              <a:defRPr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         </a:t>
            </a:r>
            <a:r>
              <a:rPr lang="th-TH" sz="3200" b="1" dirty="0">
                <a:latin typeface="AngsanaUPC" pitchFamily="18" charset="-34"/>
                <a:cs typeface="AngsanaUPC" pitchFamily="18" charset="-34"/>
                <a:sym typeface="Symbol" pitchFamily="18" charset="2"/>
              </a:rPr>
              <a:t>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COPD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ติดอันดับ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ของผู้ป่วยที่มารับบริการ  (2553-2556)</a:t>
            </a:r>
          </a:p>
          <a:p>
            <a:pPr>
              <a:defRPr/>
            </a:pP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en-US" sz="3200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sz="3200" b="1" dirty="0">
                <a:latin typeface="AngsanaUPC" pitchFamily="18" charset="-34"/>
                <a:cs typeface="AngsanaUPC" pitchFamily="18" charset="-34"/>
                <a:sym typeface="Symbol" pitchFamily="18" charset="2"/>
              </a:rPr>
              <a:t>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อัตรารักษาพยาบาลผู้ป่วยเฉลี่ย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10,514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บาทต่อครั้งที่นอน รพ.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813" y="3857625"/>
            <a:ext cx="3357562" cy="157003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latin typeface="AngsanaUPC" pitchFamily="18" charset="-34"/>
                <a:cs typeface="AngsanaUPC" pitchFamily="18" charset="-34"/>
              </a:rPr>
              <a:t>COPD c AE</a:t>
            </a:r>
          </a:p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53-54 : 44.89, 52.35</a:t>
            </a:r>
          </a:p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55 :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12.00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0" y="3857625"/>
            <a:ext cx="3357563" cy="157003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latin typeface="AngsanaUPC" pitchFamily="18" charset="-34"/>
                <a:cs typeface="AngsanaUPC" pitchFamily="18" charset="-34"/>
              </a:rPr>
              <a:t>COPD c Admit</a:t>
            </a:r>
          </a:p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53-54 : 15.00, 6.33</a:t>
            </a:r>
          </a:p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55 : 8.00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28938" y="3143250"/>
            <a:ext cx="3357562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928938" y="3208338"/>
            <a:ext cx="3357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ngsanaUPC" pitchFamily="18" charset="-34"/>
                <a:cs typeface="AngsanaUPC" pitchFamily="18" charset="-34"/>
              </a:rPr>
              <a:t>COPD with AE   PF &lt; 80 </a:t>
            </a:r>
            <a:endParaRPr lang="th-TH" sz="3200" b="1">
              <a:latin typeface="AngsanaUPC" pitchFamily="18" charset="-34"/>
              <a:cs typeface="AngsanaUPC" pitchFamily="18" charset="-34"/>
            </a:endParaRPr>
          </a:p>
          <a:p>
            <a:r>
              <a:rPr lang="en-US" sz="3200" b="1">
                <a:latin typeface="AngsanaUPC" pitchFamily="18" charset="-34"/>
                <a:cs typeface="AngsanaUPC" pitchFamily="18" charset="-34"/>
              </a:rPr>
              <a:t>CAT Score &gt; 0 mMRC≥2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42875" y="1928813"/>
            <a:ext cx="2376488" cy="100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3600" b="1" dirty="0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Drug Related Problems</a:t>
            </a:r>
          </a:p>
          <a:p>
            <a:pPr algn="ctr">
              <a:spcAft>
                <a:spcPts val="1000"/>
              </a:spcAft>
              <a:defRPr/>
            </a:pPr>
            <a:r>
              <a:rPr lang="th-TH" sz="3600" b="1" dirty="0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 </a:t>
            </a:r>
            <a:endParaRPr lang="th-TH" sz="5400" b="1" dirty="0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6045200" y="1857375"/>
            <a:ext cx="2741613" cy="107156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โรคร่วมอื่นๆ เช่น </a:t>
            </a:r>
            <a:r>
              <a:rPr lang="en-US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DM </a:t>
            </a:r>
          </a:p>
          <a:p>
            <a:pPr algn="ctr">
              <a:spcAft>
                <a:spcPts val="1000"/>
              </a:spcAft>
            </a:pPr>
            <a:r>
              <a:rPr lang="en-US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HT  IHD ect.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4500563"/>
            <a:ext cx="2933700" cy="100012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  พฤติกรรมการรับประทาน        อาหาร /อารมณ์เครียด </a:t>
            </a:r>
            <a:endParaRPr lang="en-US" b="1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857875" y="4500563"/>
            <a:ext cx="2428875" cy="100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พฤติกรรมการออกกำลังกาย</a:t>
            </a:r>
            <a:endParaRPr lang="en-US" b="1" dirty="0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  <a:p>
            <a:pPr algn="ctr">
              <a:defRPr/>
            </a:pPr>
            <a:endParaRPr lang="th-TH" sz="4400" b="1" dirty="0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3214688" y="5643563"/>
            <a:ext cx="2928937" cy="1071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กิจกรรมที่บ้าน / </a:t>
            </a:r>
            <a:endParaRPr lang="en-US" b="1" dirty="0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การออกแรง /อาชีพ</a:t>
            </a:r>
            <a:endParaRPr lang="th-TH" sz="4400" b="1" dirty="0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3071813" y="1643063"/>
            <a:ext cx="2714625" cy="100012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sz="3200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สิ่งแวดล้อมที่บ้าน </a:t>
            </a:r>
            <a:endParaRPr lang="en-US" sz="3200" b="1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  <a:p>
            <a:pPr algn="ctr">
              <a:spcAft>
                <a:spcPts val="1000"/>
              </a:spcAft>
            </a:pPr>
            <a:r>
              <a:rPr lang="th-TH" sz="3200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วิถีชีวิต</a:t>
            </a:r>
            <a:endParaRPr lang="th-TH" sz="4800" b="1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71438" y="3357563"/>
            <a:ext cx="2000250" cy="64293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แนวทางการรักษา</a:t>
            </a:r>
            <a:endParaRPr lang="th-TH" sz="4400" b="1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6155" name="Text Box 2"/>
          <p:cNvSpPr txBox="1">
            <a:spLocks noChangeArrowheads="1"/>
          </p:cNvSpPr>
          <p:nvPr/>
        </p:nvSpPr>
        <p:spPr bwMode="auto">
          <a:xfrm>
            <a:off x="6858000" y="3357563"/>
            <a:ext cx="2071688" cy="85725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b="1">
                <a:latin typeface="AngsanaUPC" pitchFamily="18" charset="-34"/>
                <a:ea typeface="Angsana New" pitchFamily="18" charset="-34"/>
                <a:cs typeface="AngsanaUPC" pitchFamily="18" charset="-34"/>
              </a:rPr>
              <a:t>สูบใบจาก/บุหรี่/เหนียดยา</a:t>
            </a:r>
            <a:endParaRPr lang="th-TH" sz="4400" b="1">
              <a:latin typeface="AngsanaUPC" pitchFamily="18" charset="-34"/>
              <a:ea typeface="Angsana New" pitchFamily="18" charset="-34"/>
              <a:cs typeface="AngsanaUPC" pitchFamily="18" charset="-34"/>
            </a:endParaRPr>
          </a:p>
        </p:txBody>
      </p:sp>
      <p:sp>
        <p:nvSpPr>
          <p:cNvPr id="16" name="ชื่อเรื่อง 8"/>
          <p:cNvSpPr txBox="1">
            <a:spLocks/>
          </p:cNvSpPr>
          <p:nvPr/>
        </p:nvSpPr>
        <p:spPr bwMode="auto">
          <a:xfrm>
            <a:off x="357188" y="571500"/>
            <a:ext cx="8229600" cy="1000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>
              <a:defRPr/>
            </a:pPr>
            <a:r>
              <a:rPr lang="th-TH" sz="5400" b="1" dirty="0"/>
              <a:t>วิเคราะห์ปัจจัยที่มีผลต่อการควบคุมโรค</a:t>
            </a:r>
            <a:endParaRPr lang="en-US" sz="5400" b="1" dirty="0"/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3891756" y="4964907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endCxn id="4104" idx="1"/>
          </p:cNvCxnSpPr>
          <p:nvPr/>
        </p:nvCxnSpPr>
        <p:spPr>
          <a:xfrm>
            <a:off x="4857750" y="4357688"/>
            <a:ext cx="100012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endCxn id="6150" idx="3"/>
          </p:cNvCxnSpPr>
          <p:nvPr/>
        </p:nvCxnSpPr>
        <p:spPr>
          <a:xfrm rot="10800000" flipV="1">
            <a:off x="3362325" y="4357688"/>
            <a:ext cx="7810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endCxn id="0" idx="2"/>
          </p:cNvCxnSpPr>
          <p:nvPr/>
        </p:nvCxnSpPr>
        <p:spPr>
          <a:xfrm rot="5400000" flipH="1" flipV="1">
            <a:off x="4179094" y="2893219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V="1">
            <a:off x="4857750" y="2643188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rot="10800000">
            <a:off x="2571750" y="2643188"/>
            <a:ext cx="142875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>
            <a:off x="6286500" y="3571875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>
            <a:endCxn id="6154" idx="3"/>
          </p:cNvCxnSpPr>
          <p:nvPr/>
        </p:nvCxnSpPr>
        <p:spPr>
          <a:xfrm rot="10800000" flipV="1">
            <a:off x="2071688" y="3500438"/>
            <a:ext cx="857250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7813" y="6357938"/>
            <a:ext cx="3714750" cy="428625"/>
          </a:xfrm>
          <a:solidFill>
            <a:srgbClr val="7030A0"/>
          </a:solidFill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Angsana New" pitchFamily="18" charset="-34"/>
              </a:rPr>
              <a:t>Asthma/COPD Clinic </a:t>
            </a:r>
            <a:r>
              <a:rPr lang="th-TH" sz="2400" b="1" dirty="0" smtClean="0">
                <a:latin typeface="Angsana New" pitchFamily="18" charset="-34"/>
              </a:rPr>
              <a:t>รพ.ควนขนุน</a:t>
            </a:r>
            <a:endParaRPr lang="en-US" sz="2400" b="1" dirty="0">
              <a:latin typeface="Angsana New" pitchFamily="18" charset="-34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428625" y="1257300"/>
            <a:ext cx="8501063" cy="685800"/>
            <a:chOff x="1104" y="1035"/>
            <a:chExt cx="3504" cy="1128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035"/>
              <a:ext cx="3504" cy="98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 b="1" dirty="0"/>
            </a:p>
          </p:txBody>
        </p:sp>
        <p:sp>
          <p:nvSpPr>
            <p:cNvPr id="7194" name="AutoShape 5"/>
            <p:cNvSpPr>
              <a:spLocks noChangeArrowheads="1"/>
            </p:cNvSpPr>
            <p:nvPr/>
          </p:nvSpPr>
          <p:spPr bwMode="gray">
            <a:xfrm>
              <a:off x="1133" y="1318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98" name="Text Box 8"/>
            <p:cNvSpPr txBox="1">
              <a:spLocks noChangeArrowheads="1"/>
            </p:cNvSpPr>
            <p:nvPr/>
          </p:nvSpPr>
          <p:spPr bwMode="gray">
            <a:xfrm>
              <a:off x="1487" y="1200"/>
              <a:ext cx="3092" cy="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200" b="1"/>
                <a:t>เพื่อให้ผู้ป่วยปอดอุดกั้นเรื้อรังสามารถดูแลตนเองได้ตามศักยภาพ</a:t>
              </a:r>
              <a:endParaRPr lang="en-US" sz="3200" b="1"/>
            </a:p>
          </p:txBody>
        </p:sp>
      </p:grpSp>
      <p:sp>
        <p:nvSpPr>
          <p:cNvPr id="63498" name="AutoShape 10"/>
          <p:cNvSpPr>
            <a:spLocks noChangeArrowheads="1"/>
          </p:cNvSpPr>
          <p:nvPr/>
        </p:nvSpPr>
        <p:spPr bwMode="gray">
          <a:xfrm>
            <a:off x="0" y="4643438"/>
            <a:ext cx="9144000" cy="2214562"/>
          </a:xfrm>
          <a:prstGeom prst="roundRect">
            <a:avLst>
              <a:gd name="adj" fmla="val 10889"/>
            </a:avLst>
          </a:prstGeom>
          <a:solidFill>
            <a:srgbClr val="FFCCCC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th-TH" b="1" dirty="0">
                <a:latin typeface="Angsana New" pitchFamily="18" charset="-34"/>
              </a:rPr>
              <a:t>๑   ผู้ป่วยปอดอุดกั้นเรื้อรังมีความรู้ในการดูแลตนเองผ่านการประเมินความรู้ ๖ ฐาน ร้อยละ ๘๐</a:t>
            </a:r>
          </a:p>
          <a:p>
            <a:pPr>
              <a:defRPr/>
            </a:pPr>
            <a:r>
              <a:rPr lang="th-TH" b="1" dirty="0">
                <a:latin typeface="Angsana New" pitchFamily="18" charset="-34"/>
              </a:rPr>
              <a:t>๒  ลดอาการกำเริบเฉียบพลันในผู้ป่วยปอดอุดกั้นเรื้อรัง  ร้อยละ ๕๐</a:t>
            </a:r>
            <a:endParaRPr lang="en-US" b="1" dirty="0">
              <a:latin typeface="Angsana New" pitchFamily="18" charset="-34"/>
            </a:endParaRPr>
          </a:p>
          <a:p>
            <a:pPr>
              <a:defRPr/>
            </a:pPr>
            <a:r>
              <a:rPr lang="th-TH" b="1" dirty="0">
                <a:latin typeface="Angsana New" pitchFamily="18" charset="-34"/>
              </a:rPr>
              <a:t>๓</a:t>
            </a:r>
            <a:r>
              <a:rPr lang="en-US" b="1" dirty="0">
                <a:latin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</a:rPr>
              <a:t> คะแนนประเมิน </a:t>
            </a:r>
            <a:r>
              <a:rPr lang="en-US" b="1" dirty="0">
                <a:latin typeface="Angsana New" pitchFamily="18" charset="-34"/>
              </a:rPr>
              <a:t>CAT Score </a:t>
            </a:r>
            <a:r>
              <a:rPr lang="th-TH" b="1" dirty="0">
                <a:latin typeface="Angsana New" pitchFamily="18" charset="-34"/>
              </a:rPr>
              <a:t>ลดลง ร้อยละ ๕๐ (เป้าหมาย ๐)</a:t>
            </a:r>
            <a:endParaRPr lang="en-US" b="1" dirty="0">
              <a:latin typeface="Angsana New" pitchFamily="18" charset="-34"/>
            </a:endParaRPr>
          </a:p>
          <a:p>
            <a:pPr>
              <a:defRPr/>
            </a:pPr>
            <a:r>
              <a:rPr lang="th-TH" b="1" dirty="0">
                <a:latin typeface="Angsana New" pitchFamily="18" charset="-34"/>
              </a:rPr>
              <a:t>๔  มีบุคคลต้นแบบที่ดี</a:t>
            </a:r>
            <a:r>
              <a:rPr lang="th-TH" sz="2400" b="1" dirty="0">
                <a:latin typeface="Angsana New" pitchFamily="18" charset="-34"/>
              </a:rPr>
              <a:t>เป็น</a:t>
            </a:r>
            <a:r>
              <a:rPr lang="th-TH" b="1" dirty="0">
                <a:latin typeface="Angsana New" pitchFamily="18" charset="-34"/>
              </a:rPr>
              <a:t>แบบอย่างในการแลกเปลี่ยนเรียนรู้</a:t>
            </a:r>
            <a:r>
              <a:rPr lang="en-US" b="1" dirty="0">
                <a:latin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</a:rPr>
              <a:t>ผู้รับบริการเกิดขวัญและกำลังใจ </a:t>
            </a:r>
            <a:endParaRPr lang="en-US" b="1" dirty="0">
              <a:latin typeface="Angsana New" pitchFamily="18" charset="-34"/>
            </a:endParaRPr>
          </a:p>
          <a:p>
            <a:pPr>
              <a:defRPr/>
            </a:pPr>
            <a:r>
              <a:rPr lang="th-TH" b="1" dirty="0">
                <a:latin typeface="Angsana New" pitchFamily="18" charset="-34"/>
              </a:rPr>
              <a:t>ความภาคภูมิใจในการดูแลตนเอง</a:t>
            </a:r>
            <a:endParaRPr lang="en-US" b="1" dirty="0">
              <a:latin typeface="Angsana New" pitchFamily="18" charset="-34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3500437" cy="714375"/>
          </a:xfrm>
          <a:solidFill>
            <a:srgbClr val="00CC00"/>
          </a:solidFill>
        </p:spPr>
        <p:txBody>
          <a:bodyPr/>
          <a:lstStyle/>
          <a:p>
            <a:r>
              <a:rPr lang="th-TH" sz="5000" b="1" smtClean="0">
                <a:solidFill>
                  <a:srgbClr val="FFFF00"/>
                </a:solidFill>
              </a:rPr>
              <a:t>วัตถุประสงค์</a:t>
            </a:r>
            <a:endParaRPr lang="en-US" sz="5000" b="1" smtClean="0">
              <a:solidFill>
                <a:srgbClr val="FFFF00"/>
              </a:solidFill>
              <a:cs typeface="Angsana New" pitchFamily="18" charset="-34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500063" y="2357438"/>
            <a:ext cx="500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grpSp>
        <p:nvGrpSpPr>
          <p:cNvPr id="7175" name="Group 3"/>
          <p:cNvGrpSpPr>
            <a:grpSpLocks/>
          </p:cNvGrpSpPr>
          <p:nvPr/>
        </p:nvGrpSpPr>
        <p:grpSpPr bwMode="auto">
          <a:xfrm>
            <a:off x="428625" y="2143125"/>
            <a:ext cx="8501063" cy="623888"/>
            <a:chOff x="1104" y="1035"/>
            <a:chExt cx="3504" cy="1026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04" y="1035"/>
              <a:ext cx="3504" cy="98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88" name="AutoShape 5"/>
            <p:cNvSpPr>
              <a:spLocks noChangeArrowheads="1"/>
            </p:cNvSpPr>
            <p:nvPr/>
          </p:nvSpPr>
          <p:spPr bwMode="gray">
            <a:xfrm>
              <a:off x="1133" y="1152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92" name="Text Box 8"/>
            <p:cNvSpPr txBox="1">
              <a:spLocks noChangeArrowheads="1"/>
            </p:cNvSpPr>
            <p:nvPr/>
          </p:nvSpPr>
          <p:spPr bwMode="gray">
            <a:xfrm>
              <a:off x="1487" y="1200"/>
              <a:ext cx="3092" cy="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b="1"/>
                <a:t>เพื่อให้ผู้ป่วยปอดอุดกั้นเรื้อรังมีคุณภาพชีวิตที่ดีสามารถดำรงชีวิตได้ตามปกติ</a:t>
              </a:r>
              <a:endParaRPr lang="en-US" b="1"/>
            </a:p>
          </p:txBody>
        </p:sp>
      </p:grp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428625" y="3000375"/>
            <a:ext cx="8501063" cy="684213"/>
            <a:chOff x="1104" y="1035"/>
            <a:chExt cx="3504" cy="1127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1104" y="1035"/>
              <a:ext cx="3504" cy="98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82" name="AutoShape 5"/>
            <p:cNvSpPr>
              <a:spLocks noChangeArrowheads="1"/>
            </p:cNvSpPr>
            <p:nvPr/>
          </p:nvSpPr>
          <p:spPr bwMode="gray">
            <a:xfrm>
              <a:off x="1133" y="1318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186" name="Text Box 8"/>
            <p:cNvSpPr txBox="1">
              <a:spLocks noChangeArrowheads="1"/>
            </p:cNvSpPr>
            <p:nvPr/>
          </p:nvSpPr>
          <p:spPr bwMode="gray">
            <a:xfrm>
              <a:off x="1457" y="1200"/>
              <a:ext cx="3092" cy="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200" b="1"/>
                <a:t> เพื่อเสริมสร้างแรงบันดาลใจและความภาคภูมิใจในตนเอง</a:t>
              </a:r>
              <a:endParaRPr lang="en-US" sz="3200" b="1"/>
            </a:p>
          </p:txBody>
        </p:sp>
      </p:grpSp>
      <p:sp>
        <p:nvSpPr>
          <p:cNvPr id="23" name="Text Box 13"/>
          <p:cNvSpPr txBox="1">
            <a:spLocks noChangeArrowheads="1"/>
          </p:cNvSpPr>
          <p:nvPr/>
        </p:nvSpPr>
        <p:spPr bwMode="gray">
          <a:xfrm>
            <a:off x="642938" y="1428750"/>
            <a:ext cx="500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500063" y="3786188"/>
            <a:ext cx="3500437" cy="78581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h-TH" sz="5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ตัวชี้วัด</a:t>
            </a:r>
            <a:endParaRPr lang="en-US" sz="5000" b="1" dirty="0">
              <a:solidFill>
                <a:srgbClr val="FFFF00"/>
              </a:solidFill>
              <a:latin typeface="+mj-lt"/>
              <a:ea typeface="+mj-ea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gray">
          <a:xfrm>
            <a:off x="642938" y="3143250"/>
            <a:ext cx="500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gray">
          <a:xfrm>
            <a:off x="642938" y="2243138"/>
            <a:ext cx="500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57188" y="1524000"/>
            <a:ext cx="8501062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 sz="3200"/>
            </a:p>
          </p:txBody>
        </p:sp>
        <p:sp>
          <p:nvSpPr>
            <p:cNvPr id="8206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3200"/>
            </a:p>
          </p:txBody>
        </p:sp>
        <p:sp>
          <p:nvSpPr>
            <p:cNvPr id="8210" name="Text Box 8"/>
            <p:cNvSpPr txBox="1">
              <a:spLocks noChangeArrowheads="1"/>
            </p:cNvSpPr>
            <p:nvPr/>
          </p:nvSpPr>
          <p:spPr bwMode="gray">
            <a:xfrm>
              <a:off x="1516" y="1320"/>
              <a:ext cx="2974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200" b="1">
                  <a:latin typeface="AngsanaUPC" pitchFamily="18" charset="-34"/>
                  <a:cs typeface="AngsanaUPC" pitchFamily="18" charset="-34"/>
                </a:rPr>
                <a:t>ผู้ป่วยปอดอุดกั้นเรื้อรังทุกคนที่มารับบริการที่คลินิก</a:t>
              </a:r>
              <a:r>
                <a:rPr lang="en-US" sz="3200" b="1">
                  <a:latin typeface="AngsanaUPC" pitchFamily="18" charset="-34"/>
                  <a:cs typeface="AngsanaUPC" pitchFamily="18" charset="-34"/>
                </a:rPr>
                <a:t>asthma/COPD </a:t>
              </a:r>
              <a:r>
                <a:rPr lang="th-TH" sz="3200" b="1">
                  <a:latin typeface="AngsanaUPC" pitchFamily="18" charset="-34"/>
                  <a:cs typeface="AngsanaUPC" pitchFamily="18" charset="-34"/>
                </a:rPr>
                <a:t>และงานผู้ป่วยนอก ทุกราย</a:t>
              </a:r>
              <a:endParaRPr lang="en-US" sz="3200" b="1"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428625" y="3000375"/>
            <a:ext cx="8501063" cy="2214563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247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212" y="2370"/>
              <a:ext cx="18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617538" y="1928813"/>
            <a:ext cx="454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1357313" y="3071813"/>
            <a:ext cx="7429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latin typeface="Angsana New" pitchFamily="18" charset="-34"/>
              </a:rPr>
              <a:t>ผู้ป่วย </a:t>
            </a:r>
            <a:r>
              <a:rPr lang="en-US" sz="3200" b="1">
                <a:latin typeface="Angsana New" pitchFamily="18" charset="-34"/>
              </a:rPr>
              <a:t>COPD </a:t>
            </a:r>
            <a:r>
              <a:rPr lang="th-TH" sz="3200" b="1">
                <a:latin typeface="Angsana New" pitchFamily="18" charset="-34"/>
              </a:rPr>
              <a:t>ที่มีอาการกำเริบเข้ารักษาตัวในโรงพยาบาลบ่อยและที่มารักษาตัวซ้ำใน </a:t>
            </a:r>
            <a:r>
              <a:rPr lang="en-US" sz="3200" b="1">
                <a:latin typeface="Angsana New" pitchFamily="18" charset="-34"/>
              </a:rPr>
              <a:t>28</a:t>
            </a:r>
            <a:r>
              <a:rPr lang="th-TH" sz="3200" b="1">
                <a:latin typeface="Angsana New" pitchFamily="18" charset="-34"/>
              </a:rPr>
              <a:t>วัน (</a:t>
            </a:r>
            <a:r>
              <a:rPr lang="en-US" sz="3200" b="1">
                <a:latin typeface="Angsana New" pitchFamily="18" charset="-34"/>
              </a:rPr>
              <a:t>Admit + readmit)</a:t>
            </a:r>
            <a:endParaRPr lang="th-TH" sz="3200" b="1">
              <a:latin typeface="Angsana New" pitchFamily="18" charset="-34"/>
            </a:endParaRPr>
          </a:p>
          <a:p>
            <a:r>
              <a:rPr lang="th-TH" sz="3200" b="1">
                <a:latin typeface="Angsana New" pitchFamily="18" charset="-34"/>
              </a:rPr>
              <a:t>(ค้นหาสาเหตุ ให้การดูแลตามแนวทาง เพื่อให้ผู้ป่วยมีพฤติกรรมเรียนรู้ก้าวสู่การเป็น </a:t>
            </a:r>
            <a:r>
              <a:rPr lang="en-US" sz="3200" b="1">
                <a:latin typeface="Angsana New" pitchFamily="18" charset="-34"/>
              </a:rPr>
              <a:t>COPD Role Model </a:t>
            </a:r>
            <a:r>
              <a:rPr lang="th-TH" sz="3200" b="1">
                <a:latin typeface="Angsana New" pitchFamily="18" charset="-34"/>
              </a:rPr>
              <a:t>ต่อไป)</a:t>
            </a:r>
            <a:endParaRPr lang="en-US" sz="3200" b="1">
              <a:latin typeface="Angsana New" pitchFamily="18" charset="-34"/>
            </a:endParaRPr>
          </a:p>
        </p:txBody>
      </p:sp>
      <p:sp>
        <p:nvSpPr>
          <p:cNvPr id="23" name="Horizontal Scroll 22"/>
          <p:cNvSpPr/>
          <p:nvPr/>
        </p:nvSpPr>
        <p:spPr bwMode="auto">
          <a:xfrm>
            <a:off x="714375" y="5500688"/>
            <a:ext cx="8001000" cy="1285875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cs typeface="+mj-cs"/>
              </a:rPr>
              <a:t>ระยะที่ ๑   ( ตุลาคม ๒๕๕๕ – มีนาคม ๒๕๕๖)</a:t>
            </a:r>
            <a:endParaRPr lang="en-US" sz="3600" b="1" dirty="0">
              <a:cs typeface="+mj-cs"/>
            </a:endParaRPr>
          </a:p>
          <a:p>
            <a:pPr algn="ctr">
              <a:defRPr/>
            </a:pPr>
            <a:r>
              <a:rPr lang="th-TH" sz="3600" b="1" dirty="0">
                <a:cs typeface="+mj-cs"/>
              </a:rPr>
              <a:t>ระยะที่ ๒   ( เมษายน ๒๕๕๖ – กุมภาพันธ์ ๒๕๕๗)</a:t>
            </a:r>
            <a:endParaRPr lang="en-US" sz="3600" b="1" dirty="0">
              <a:cs typeface="+mj-cs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4357688" y="5357813"/>
            <a:ext cx="571500" cy="285750"/>
          </a:xfrm>
          <a:prstGeom prst="downArrow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h-TH" sz="1800">
              <a:latin typeface="Verdana" pitchFamily="34" charset="0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3257550" cy="917575"/>
          </a:xfrm>
          <a:solidFill>
            <a:srgbClr val="00CC00"/>
          </a:solidFill>
        </p:spPr>
        <p:txBody>
          <a:bodyPr/>
          <a:lstStyle/>
          <a:p>
            <a:pPr>
              <a:defRPr/>
            </a:pP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กลุ่มเป้าหมาย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713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1763713" y="2428875"/>
            <a:ext cx="360362" cy="215900"/>
          </a:xfrm>
          <a:prstGeom prst="leftArrow">
            <a:avLst>
              <a:gd name="adj1" fmla="val 50000"/>
              <a:gd name="adj2" fmla="val 41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143125" y="2257425"/>
            <a:ext cx="2589213" cy="461963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3.Pharmacist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ประเมิน 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DRP</a:t>
            </a:r>
            <a:endParaRPr lang="th-TH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2" name="ชื่อเรื่อง 8"/>
          <p:cNvSpPr txBox="1">
            <a:spLocks/>
          </p:cNvSpPr>
          <p:nvPr/>
        </p:nvSpPr>
        <p:spPr>
          <a:xfrm>
            <a:off x="357188" y="428625"/>
            <a:ext cx="8229600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th-TH" sz="5400" b="1" dirty="0">
                <a:latin typeface="AngsanaUPC" pitchFamily="18" charset="-34"/>
                <a:cs typeface="AngsanaUPC" pitchFamily="18" charset="-34"/>
              </a:rPr>
              <a:t>แนวทางการดำเนินการ</a:t>
            </a:r>
            <a:endParaRPr lang="en-US" sz="54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222" name="Picture 29" descr="E:\asthma\รูป\ตัวอย่างผู้ป่วย\IMG_3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71625"/>
            <a:ext cx="1571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E:\asthma\รูป\1512545_334686846674205_73519243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25"/>
            <a:ext cx="11128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28875" y="2786063"/>
            <a:ext cx="2857500" cy="101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5.Treatment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GOLD Guideline</a:t>
            </a:r>
          </a:p>
        </p:txBody>
      </p:sp>
      <p:pic>
        <p:nvPicPr>
          <p:cNvPr id="9225" name="Picture 10" descr="E:\asthma\รูป\เยี่ยมบ้าน\เยี่ยมบ้าน\IMG_4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0688">
            <a:off x="6889750" y="4344988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E:\asthma\รูป\เยี่ยมบ้าน\เยี่ยมบ้าน\IMG_45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5572125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E:\asthma\รูป\1476136_334681496674740_3067101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3929063"/>
            <a:ext cx="92868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8"/>
          <p:cNvSpPr txBox="1">
            <a:spLocks noChangeArrowheads="1"/>
          </p:cNvSpPr>
          <p:nvPr/>
        </p:nvSpPr>
        <p:spPr bwMode="auto">
          <a:xfrm>
            <a:off x="4143375" y="3786188"/>
            <a:ext cx="1571625" cy="1077912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ngsana New" pitchFamily="18" charset="-34"/>
              </a:rPr>
              <a:t>4.</a:t>
            </a:r>
            <a:r>
              <a:rPr lang="th-TH" sz="1600" b="1">
                <a:solidFill>
                  <a:schemeClr val="bg1"/>
                </a:solidFill>
                <a:latin typeface="Angsana New" pitchFamily="18" charset="-34"/>
              </a:rPr>
              <a:t>กายภาพ</a:t>
            </a:r>
          </a:p>
          <a:p>
            <a:pPr algn="ctr">
              <a:spcBef>
                <a:spcPct val="50000"/>
              </a:spcBef>
            </a:pPr>
            <a:r>
              <a:rPr lang="th-TH" sz="1600" b="1">
                <a:solidFill>
                  <a:schemeClr val="bg1"/>
                </a:solidFill>
                <a:latin typeface="Angsana New" pitchFamily="18" charset="-34"/>
              </a:rPr>
              <a:t>ออกกำลังกาย</a:t>
            </a:r>
          </a:p>
          <a:p>
            <a:pPr algn="ctr">
              <a:spcBef>
                <a:spcPct val="50000"/>
              </a:spcBef>
            </a:pPr>
            <a:r>
              <a:rPr lang="th-TH" sz="1600" b="1">
                <a:solidFill>
                  <a:schemeClr val="bg1"/>
                </a:solidFill>
                <a:latin typeface="Angsana New" pitchFamily="18" charset="-34"/>
              </a:rPr>
              <a:t>6</a:t>
            </a:r>
            <a:r>
              <a:rPr lang="en-US" sz="1600" b="1">
                <a:solidFill>
                  <a:schemeClr val="bg1"/>
                </a:solidFill>
                <a:latin typeface="Angsana New" pitchFamily="18" charset="-34"/>
              </a:rPr>
              <a:t>minute walk </a:t>
            </a:r>
          </a:p>
        </p:txBody>
      </p:sp>
      <p:cxnSp>
        <p:nvCxnSpPr>
          <p:cNvPr id="19" name="ตัวเชื่อมต่อหักมุม 18"/>
          <p:cNvCxnSpPr/>
          <p:nvPr/>
        </p:nvCxnSpPr>
        <p:spPr>
          <a:xfrm>
            <a:off x="1714500" y="2857500"/>
            <a:ext cx="1214438" cy="10715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2" descr="E:\asthma\รูป\กล้องหมอมินต์\1492845_10200600257847583_213906531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8" y="4929188"/>
            <a:ext cx="24288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8"/>
          <p:cNvSpPr txBox="1">
            <a:spLocks noChangeArrowheads="1"/>
          </p:cNvSpPr>
          <p:nvPr/>
        </p:nvSpPr>
        <p:spPr bwMode="auto">
          <a:xfrm>
            <a:off x="4929188" y="1214438"/>
            <a:ext cx="2589212" cy="461962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2.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COPD  Asscess  Test</a:t>
            </a:r>
            <a:endParaRPr lang="th-TH" sz="2400" b="1">
              <a:solidFill>
                <a:schemeClr val="bg1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0" y="1214438"/>
            <a:ext cx="2286000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357188" y="1571625"/>
            <a:ext cx="1928812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2000250" y="1071563"/>
            <a:ext cx="6791325" cy="1500187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>
                <a:solidFill>
                  <a:schemeClr val="bg2">
                    <a:lumMod val="10000"/>
                  </a:schemeClr>
                </a:solidFill>
              </a:rPr>
              <a:t>กิจกรรมหลักมากทำงานเร่งรีบตามมาตรฐานที่กำหนดในเวลาจำกัด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th-TH" b="1" dirty="0">
                <a:solidFill>
                  <a:schemeClr val="bg2">
                    <a:lumMod val="10000"/>
                  </a:schemeClr>
                </a:solidFill>
              </a:rPr>
              <a:t>    ซักประวัติตามมาตรฐาน ประเมินอาการกำเริบเฉียบพลัน </a:t>
            </a:r>
          </a:p>
          <a:p>
            <a:pPr>
              <a:defRPr/>
            </a:pPr>
            <a:r>
              <a:rPr lang="th-TH" b="1" dirty="0">
                <a:solidFill>
                  <a:schemeClr val="bg2">
                    <a:lumMod val="10000"/>
                  </a:schemeClr>
                </a:solidFill>
              </a:rPr>
              <a:t>    ทำกลุ่มออกกำลังกาย กิจกรรมเดิน ๖ ประเมินการใช้ยา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214313" y="1357313"/>
            <a:ext cx="2236787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วิเคราะห์</a:t>
            </a:r>
          </a:p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กิจกรรม</a:t>
            </a:r>
          </a:p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COPD</a:t>
            </a:r>
            <a:endParaRPr lang="th-TH" sz="44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44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4400" b="1" u="sng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รอบ 1</a:t>
            </a:r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gray">
          <a:xfrm>
            <a:off x="2071688" y="2643188"/>
            <a:ext cx="6715125" cy="14287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กิจกรรมเสริม กรณี ประสานงานระหว่างแผนก เช่น</a:t>
            </a:r>
            <a:endParaRPr lang="en-US" b="1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แผนกฉุกเฉิน  (ส่งพ่นยา) คลินิกจิตเวช (ประเมิน </a:t>
            </a:r>
            <a:r>
              <a:rPr lang="en-US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Depress)</a:t>
            </a:r>
          </a:p>
          <a:p>
            <a:r>
              <a:rPr lang="th-TH" b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  คลินิกอดบุหรี่ คลินิกทันตกรรม</a:t>
            </a:r>
            <a:endParaRPr lang="en-US" b="1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2071688" y="4132263"/>
            <a:ext cx="6715125" cy="101123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ผู้ป่วยสูงอายุ ร้อยละ๑๐๐  มีข้อจำกัดด้านการสื่อสาร   การรับรู้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การมอง การฟังการเคลื่อนไหว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9" name="AutoShape 5"/>
          <p:cNvSpPr>
            <a:spLocks noChangeArrowheads="1"/>
          </p:cNvSpPr>
          <p:nvPr/>
        </p:nvSpPr>
        <p:spPr bwMode="gray">
          <a:xfrm>
            <a:off x="2143125" y="5214938"/>
            <a:ext cx="6715125" cy="928687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 b="1"/>
              <a:t>ขาดแรงจูงใจ /ขาดรูปแบบการเสริมแรงเป็นรูปธรรม</a:t>
            </a:r>
            <a:endParaRPr lang="en-US" b="1"/>
          </a:p>
          <a:p>
            <a:r>
              <a:rPr lang="th-TH" b="1"/>
              <a:t>ขาดกิจกรรมการแลกเปลี่ยนเรียนรู้อย่างเป็นรูปธรรม</a:t>
            </a:r>
            <a:endParaRPr lang="en-US" b="1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143125" y="6215063"/>
            <a:ext cx="6715125" cy="57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/>
              <a:t>ทีมงานติดอบรม ประชุม,ไม่ครบทีม </a:t>
            </a:r>
            <a:endParaRPr lang="en-US" b="1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2000250" y="71438"/>
            <a:ext cx="6715125" cy="92868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ขาดต้นแบบที่ดี สมาชิกยังขาดกิจกรรมการมีส่วนร่วมในการแสดง</a:t>
            </a:r>
          </a:p>
          <a:p>
            <a:pPr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ความคิดเห็น/แลกเปลี่ยนประสบการณ์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5244</TotalTime>
  <Words>1610</Words>
  <Application>Microsoft Office PowerPoint</Application>
  <PresentationFormat>นำเสนอทางหน้าจอ (4:3)</PresentationFormat>
  <Paragraphs>304</Paragraphs>
  <Slides>23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36" baseType="lpstr">
      <vt:lpstr>Arial</vt:lpstr>
      <vt:lpstr>Angsana New</vt:lpstr>
      <vt:lpstr>Calibri</vt:lpstr>
      <vt:lpstr>Cordia New</vt:lpstr>
      <vt:lpstr>AngsanaUPC</vt:lpstr>
      <vt:lpstr>JasmineUPC</vt:lpstr>
      <vt:lpstr>Wingdings</vt:lpstr>
      <vt:lpstr>Arial Black</vt:lpstr>
      <vt:lpstr>Browallia New</vt:lpstr>
      <vt:lpstr>Symbol</vt:lpstr>
      <vt:lpstr>Verdana</vt:lpstr>
      <vt:lpstr>Times New Roman</vt:lpstr>
      <vt:lpstr>ชุดรูปแบบของ Office</vt:lpstr>
      <vt:lpstr>ภาพนิ่ง 1</vt:lpstr>
      <vt:lpstr>ภาพนิ่ง 2</vt:lpstr>
      <vt:lpstr>ภาพนิ่ง 3</vt:lpstr>
      <vt:lpstr>ที่มาและความสำคัญ</vt:lpstr>
      <vt:lpstr>ภาพนิ่ง 5</vt:lpstr>
      <vt:lpstr>วัตถุประสงค์</vt:lpstr>
      <vt:lpstr>กลุ่มเป้าหมาย</vt:lpstr>
      <vt:lpstr>ภาพนิ่ง 8</vt:lpstr>
      <vt:lpstr>ภาพนิ่ง 9</vt:lpstr>
      <vt:lpstr>พัฒนาขั้นตอนดำเนินการ/กลวิธี รอบ1</vt:lpstr>
      <vt:lpstr>ผลการดำเนินการ</vt:lpstr>
      <vt:lpstr>ภาพนิ่ง 12</vt:lpstr>
      <vt:lpstr>พัฒนาขั้นตอนดำเนินการ/กลวิธี รอบ 2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เกณฑ์การคัดเลือก COPD Role Model</vt:lpstr>
      <vt:lpstr>ภาพกิจกรรม</vt:lpstr>
      <vt:lpstr>สื่อช่วยสอน/ประเมิน</vt:lpstr>
      <vt:lpstr>ภาพนิ่ง 22</vt:lpstr>
      <vt:lpstr>ภาพนิ่ง 23</vt:lpstr>
    </vt:vector>
  </TitlesOfParts>
  <Company>DarkOS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DarkUser</dc:creator>
  <cp:lastModifiedBy>Khon Kaen University</cp:lastModifiedBy>
  <cp:revision>286</cp:revision>
  <dcterms:created xsi:type="dcterms:W3CDTF">2011-04-19T02:00:46Z</dcterms:created>
  <dcterms:modified xsi:type="dcterms:W3CDTF">2014-03-17T03:47:11Z</dcterms:modified>
</cp:coreProperties>
</file>