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Default Extension="doc" ContentType="application/msword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67" r:id="rId2"/>
    <p:sldId id="357" r:id="rId3"/>
    <p:sldId id="359" r:id="rId4"/>
    <p:sldId id="361" r:id="rId5"/>
    <p:sldId id="363" r:id="rId6"/>
    <p:sldId id="356" r:id="rId7"/>
    <p:sldId id="330" r:id="rId8"/>
    <p:sldId id="342" r:id="rId9"/>
    <p:sldId id="305" r:id="rId10"/>
    <p:sldId id="309" r:id="rId11"/>
    <p:sldId id="332" r:id="rId12"/>
    <p:sldId id="334" r:id="rId13"/>
    <p:sldId id="336" r:id="rId14"/>
    <p:sldId id="338" r:id="rId15"/>
    <p:sldId id="340" r:id="rId16"/>
    <p:sldId id="300" r:id="rId17"/>
    <p:sldId id="304" r:id="rId18"/>
    <p:sldId id="346" r:id="rId19"/>
    <p:sldId id="348" r:id="rId20"/>
    <p:sldId id="313" r:id="rId21"/>
    <p:sldId id="315" r:id="rId22"/>
    <p:sldId id="317" r:id="rId23"/>
    <p:sldId id="319" r:id="rId24"/>
    <p:sldId id="365" r:id="rId25"/>
    <p:sldId id="323" r:id="rId26"/>
    <p:sldId id="325" r:id="rId27"/>
    <p:sldId id="352" r:id="rId28"/>
    <p:sldId id="327" r:id="rId29"/>
    <p:sldId id="354" r:id="rId30"/>
    <p:sldId id="344" r:id="rId31"/>
    <p:sldId id="366" r:id="rId32"/>
  </p:sldIdLst>
  <p:sldSz cx="9144000" cy="6858000" type="screen4x3"/>
  <p:notesSz cx="6815138" cy="9942513"/>
  <p:custShowLst>
    <p:custShow name="การนำเสนอแบบกำหนดเอง 1" id="0">
      <p:sldLst/>
    </p:custShow>
  </p:custShow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ลักษณะสีอ่อน 2 - เน้น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10" autoAdjust="0"/>
  </p:normalViewPr>
  <p:slideViewPr>
    <p:cSldViewPr>
      <p:cViewPr>
        <p:scale>
          <a:sx n="56" d="100"/>
          <a:sy n="56" d="100"/>
        </p:scale>
        <p:origin x="-1758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6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8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9.4424809280451008E-2"/>
          <c:y val="0.17771617461073591"/>
          <c:w val="0.54702741362071183"/>
          <c:h val="0.7186809913053821"/>
        </c:manualLayout>
      </c:layout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ผู้ป่วยโรคหืด ประเภท Poor control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ปี 2553</c:v>
                </c:pt>
                <c:pt idx="1">
                  <c:v>ปี 2554</c:v>
                </c:pt>
                <c:pt idx="2">
                  <c:v>ปี 2555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63.3</c:v>
                </c:pt>
                <c:pt idx="1">
                  <c:v>64.649999999999991</c:v>
                </c:pt>
                <c:pt idx="2">
                  <c:v>64</c:v>
                </c:pt>
              </c:numCache>
            </c:numRef>
          </c:val>
        </c:ser>
        <c:shape val="cylinder"/>
        <c:axId val="113243264"/>
        <c:axId val="113244800"/>
        <c:axId val="0"/>
      </c:bar3DChart>
      <c:catAx>
        <c:axId val="113243264"/>
        <c:scaling>
          <c:orientation val="minMax"/>
        </c:scaling>
        <c:axPos val="b"/>
        <c:tickLblPos val="nextTo"/>
        <c:crossAx val="113244800"/>
        <c:crosses val="autoZero"/>
        <c:auto val="1"/>
        <c:lblAlgn val="ctr"/>
        <c:lblOffset val="100"/>
      </c:catAx>
      <c:valAx>
        <c:axId val="113244800"/>
        <c:scaling>
          <c:orientation val="minMax"/>
        </c:scaling>
        <c:axPos val="l"/>
        <c:majorGridlines/>
        <c:minorGridlines/>
        <c:numFmt formatCode="0.00" sourceLinked="1"/>
        <c:tickLblPos val="nextTo"/>
        <c:crossAx val="11324326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th-TH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title>
      <c:tx>
        <c:rich>
          <a:bodyPr/>
          <a:lstStyle/>
          <a:p>
            <a:pPr>
              <a:defRPr/>
            </a:pPr>
            <a:r>
              <a:rPr lang="th-TH" dirty="0">
                <a:latin typeface="Aharoni" pitchFamily="2" charset="-79"/>
              </a:rPr>
              <a:t>จำนวนผู้ป่วยโรคหืดที่เข้านอนรับการรักษา ปี </a:t>
            </a:r>
            <a:r>
              <a:rPr lang="th-TH" sz="2200" dirty="0" smtClean="0">
                <a:latin typeface="TH SarabunIT๙" pitchFamily="34" charset="-34"/>
                <a:cs typeface="TH SarabunIT๙" pitchFamily="34" charset="-34"/>
              </a:rPr>
              <a:t>255</a:t>
            </a:r>
            <a:r>
              <a:rPr lang="en-US" sz="2200" dirty="0" smtClean="0">
                <a:latin typeface="TH SarabunIT๙" pitchFamily="34" charset="-34"/>
                <a:cs typeface="TH SarabunIT๙" pitchFamily="34" charset="-34"/>
              </a:rPr>
              <a:t>5</a:t>
            </a:r>
            <a:endParaRPr lang="th-TH" sz="2200" dirty="0">
              <a:latin typeface="TH SarabunIT๙" pitchFamily="34" charset="-34"/>
              <a:cs typeface="TH SarabunIT๙" pitchFamily="34" charset="-34"/>
            </a:endParaRP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จำนวนผู้ป่วยโรคหืดที่เข้านอนรับการรักษา ปี 2554</c:v>
                </c:pt>
              </c:strCache>
            </c:strRef>
          </c:tx>
          <c:dPt>
            <c:idx val="2"/>
            <c:spPr>
              <a:solidFill>
                <a:schemeClr val="accent2"/>
              </a:solidFill>
            </c:spPr>
          </c:dPt>
          <c:dPt>
            <c:idx val="3"/>
            <c:spPr>
              <a:solidFill>
                <a:schemeClr val="accent2"/>
              </a:solidFill>
            </c:spPr>
          </c:dPt>
          <c:dPt>
            <c:idx val="4"/>
            <c:spPr>
              <a:solidFill>
                <a:schemeClr val="accent2"/>
              </a:solidFill>
            </c:spPr>
          </c:dPt>
          <c:dPt>
            <c:idx val="7"/>
            <c:spPr>
              <a:solidFill>
                <a:schemeClr val="accent2"/>
              </a:solidFill>
            </c:spPr>
          </c:dPt>
          <c:cat>
            <c:strRef>
              <c:f>Sheet1!$A$2:$A$13</c:f>
              <c:strCache>
                <c:ptCount val="12"/>
                <c:pt idx="0">
                  <c:v>รพ.สต.เหล่าบัวบาน</c:v>
                </c:pt>
                <c:pt idx="1">
                  <c:v>รพ.สต.นาทอง</c:v>
                </c:pt>
                <c:pt idx="2">
                  <c:v>รพ.สต.โพนทอง</c:v>
                </c:pt>
                <c:pt idx="3">
                  <c:v>รพ.สต.กระบาก</c:v>
                </c:pt>
                <c:pt idx="4">
                  <c:v>รพ.สต.ชื่นชม</c:v>
                </c:pt>
                <c:pt idx="5">
                  <c:v>รพ.สต.โนนสูง</c:v>
                </c:pt>
                <c:pt idx="6">
                  <c:v>รพ.สต.หนองกุง</c:v>
                </c:pt>
                <c:pt idx="7">
                  <c:v>รพ.สต.ขามเปี้ย</c:v>
                </c:pt>
                <c:pt idx="8">
                  <c:v>รพ.สต.ดอนสวรรค์ </c:v>
                </c:pt>
                <c:pt idx="9">
                  <c:v>รพ.สต.แบก</c:v>
                </c:pt>
                <c:pt idx="10">
                  <c:v>รพ.สต.แฝก</c:v>
                </c:pt>
                <c:pt idx="11">
                  <c:v>รพ.สต.หนองบุญชู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1</c:v>
                </c:pt>
                <c:pt idx="6">
                  <c:v>0</c:v>
                </c:pt>
                <c:pt idx="7">
                  <c:v>3</c:v>
                </c:pt>
                <c:pt idx="9">
                  <c:v>1</c:v>
                </c:pt>
                <c:pt idx="11">
                  <c:v>1</c:v>
                </c:pt>
              </c:numCache>
            </c:numRef>
          </c:val>
        </c:ser>
        <c:shape val="cylinder"/>
        <c:axId val="132085632"/>
        <c:axId val="132087168"/>
        <c:axId val="0"/>
      </c:bar3DChart>
      <c:catAx>
        <c:axId val="132085632"/>
        <c:scaling>
          <c:orientation val="minMax"/>
        </c:scaling>
        <c:axPos val="b"/>
        <c:tickLblPos val="nextTo"/>
        <c:crossAx val="132087168"/>
        <c:crosses val="autoZero"/>
        <c:auto val="1"/>
        <c:lblAlgn val="ctr"/>
        <c:lblOffset val="100"/>
      </c:catAx>
      <c:valAx>
        <c:axId val="132087168"/>
        <c:scaling>
          <c:orientation val="minMax"/>
        </c:scaling>
        <c:axPos val="l"/>
        <c:majorGridlines/>
        <c:numFmt formatCode="General" sourceLinked="1"/>
        <c:tickLblPos val="nextTo"/>
        <c:crossAx val="13208563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th-TH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986A3B-B34C-47FF-8E60-940AEA7C9F51}" type="doc">
      <dgm:prSet loTypeId="urn:microsoft.com/office/officeart/2005/8/layout/cycle3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8CD26914-78C9-44E0-8EB8-59CD97610715}">
      <dgm:prSet phldrT="[ข้อความ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z="3200" b="1" dirty="0" smtClean="0">
              <a:solidFill>
                <a:srgbClr val="FFC000"/>
              </a:solidFill>
              <a:cs typeface="+mj-cs"/>
            </a:rPr>
            <a:t>Admit Zero</a:t>
          </a:r>
          <a:r>
            <a:rPr lang="th-TH" sz="3200" b="1" dirty="0" smtClean="0">
              <a:solidFill>
                <a:srgbClr val="FFC000"/>
              </a:solidFill>
              <a:cs typeface="+mj-cs"/>
            </a:rPr>
            <a:t> </a:t>
          </a:r>
          <a:endParaRPr lang="th-TH" sz="3200" dirty="0">
            <a:solidFill>
              <a:srgbClr val="FFC000"/>
            </a:solidFill>
          </a:endParaRPr>
        </a:p>
      </dgm:t>
    </dgm:pt>
    <dgm:pt modelId="{A20D78AA-95B9-4A40-8447-24EA1C0CFF98}" type="parTrans" cxnId="{36605798-AA45-4CE2-8611-FB9E19C8F108}">
      <dgm:prSet/>
      <dgm:spPr/>
      <dgm:t>
        <a:bodyPr/>
        <a:lstStyle/>
        <a:p>
          <a:endParaRPr lang="th-TH"/>
        </a:p>
      </dgm:t>
    </dgm:pt>
    <dgm:pt modelId="{3C30472E-F0D3-4442-8306-38C66F4FAD6E}" type="sibTrans" cxnId="{36605798-AA45-4CE2-8611-FB9E19C8F108}">
      <dgm:prSet/>
      <dgm:spPr>
        <a:solidFill>
          <a:srgbClr val="C00000"/>
        </a:solidFill>
      </dgm:spPr>
      <dgm:t>
        <a:bodyPr/>
        <a:lstStyle/>
        <a:p>
          <a:endParaRPr lang="th-TH"/>
        </a:p>
      </dgm:t>
    </dgm:pt>
    <dgm:pt modelId="{2ADF8C8C-1D2A-4DCA-89FF-A671A1D81120}">
      <dgm:prSet phldrT="[ข้อความ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dirty="0" smtClean="0">
              <a:solidFill>
                <a:srgbClr val="FFFF00"/>
              </a:solidFill>
            </a:rPr>
            <a:t>Plan</a:t>
          </a:r>
          <a:endParaRPr lang="th-TH" dirty="0">
            <a:solidFill>
              <a:srgbClr val="FFFF00"/>
            </a:solidFill>
          </a:endParaRPr>
        </a:p>
      </dgm:t>
    </dgm:pt>
    <dgm:pt modelId="{664B35F0-CA1B-42AB-B1F6-A03D11240627}" type="parTrans" cxnId="{45444D85-1463-47C1-9EC1-1B45AE03C281}">
      <dgm:prSet/>
      <dgm:spPr/>
      <dgm:t>
        <a:bodyPr/>
        <a:lstStyle/>
        <a:p>
          <a:endParaRPr lang="th-TH"/>
        </a:p>
      </dgm:t>
    </dgm:pt>
    <dgm:pt modelId="{7C97D055-A94F-485A-A95D-D60F37620A09}" type="sibTrans" cxnId="{45444D85-1463-47C1-9EC1-1B45AE03C281}">
      <dgm:prSet/>
      <dgm:spPr/>
      <dgm:t>
        <a:bodyPr/>
        <a:lstStyle/>
        <a:p>
          <a:endParaRPr lang="th-TH"/>
        </a:p>
      </dgm:t>
    </dgm:pt>
    <dgm:pt modelId="{7A3F86D7-7F22-4BFD-A12A-ECEEA0D70902}">
      <dgm:prSet phldrT="[ข้อความ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dirty="0" smtClean="0">
              <a:solidFill>
                <a:srgbClr val="FFFF00"/>
              </a:solidFill>
            </a:rPr>
            <a:t>DO</a:t>
          </a:r>
          <a:endParaRPr lang="th-TH" dirty="0">
            <a:solidFill>
              <a:srgbClr val="FFFF00"/>
            </a:solidFill>
          </a:endParaRPr>
        </a:p>
      </dgm:t>
    </dgm:pt>
    <dgm:pt modelId="{52067505-4429-4BE5-96C0-AE33AF3EAA78}" type="parTrans" cxnId="{E8F754AA-1117-423F-89BC-12DD4EA7D5F4}">
      <dgm:prSet/>
      <dgm:spPr/>
      <dgm:t>
        <a:bodyPr/>
        <a:lstStyle/>
        <a:p>
          <a:endParaRPr lang="th-TH"/>
        </a:p>
      </dgm:t>
    </dgm:pt>
    <dgm:pt modelId="{EF427993-5EB9-4CCE-A655-76F1878473E6}" type="sibTrans" cxnId="{E8F754AA-1117-423F-89BC-12DD4EA7D5F4}">
      <dgm:prSet/>
      <dgm:spPr/>
      <dgm:t>
        <a:bodyPr/>
        <a:lstStyle/>
        <a:p>
          <a:endParaRPr lang="th-TH"/>
        </a:p>
      </dgm:t>
    </dgm:pt>
    <dgm:pt modelId="{21D0151B-AC7A-4091-9507-667DC66BF7E9}">
      <dgm:prSet phldrT="[ข้อความ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n-US" dirty="0" err="1" smtClean="0">
              <a:solidFill>
                <a:srgbClr val="FFFF00"/>
              </a:solidFill>
            </a:rPr>
            <a:t>Cheak</a:t>
          </a:r>
          <a:endParaRPr lang="th-TH" dirty="0">
            <a:solidFill>
              <a:srgbClr val="FFFF00"/>
            </a:solidFill>
          </a:endParaRPr>
        </a:p>
      </dgm:t>
    </dgm:pt>
    <dgm:pt modelId="{B9519BD2-9F36-415F-89CB-5736FF27940F}" type="parTrans" cxnId="{70C19DEA-0EF0-4541-9988-4BB5AA346FE5}">
      <dgm:prSet/>
      <dgm:spPr/>
      <dgm:t>
        <a:bodyPr/>
        <a:lstStyle/>
        <a:p>
          <a:endParaRPr lang="th-TH"/>
        </a:p>
      </dgm:t>
    </dgm:pt>
    <dgm:pt modelId="{52DD5F85-1B31-441A-A5B8-2814C3013EE7}" type="sibTrans" cxnId="{70C19DEA-0EF0-4541-9988-4BB5AA346FE5}">
      <dgm:prSet/>
      <dgm:spPr/>
      <dgm:t>
        <a:bodyPr/>
        <a:lstStyle/>
        <a:p>
          <a:endParaRPr lang="th-TH"/>
        </a:p>
      </dgm:t>
    </dgm:pt>
    <dgm:pt modelId="{7742C2C1-5B4E-4B78-8219-84B091372D8C}">
      <dgm:prSet phldrT="[ข้อความ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en-US" dirty="0" err="1" smtClean="0">
              <a:solidFill>
                <a:srgbClr val="FFFF00"/>
              </a:solidFill>
            </a:rPr>
            <a:t>Ack</a:t>
          </a:r>
          <a:endParaRPr lang="th-TH" dirty="0">
            <a:solidFill>
              <a:srgbClr val="FFFF00"/>
            </a:solidFill>
          </a:endParaRPr>
        </a:p>
      </dgm:t>
    </dgm:pt>
    <dgm:pt modelId="{F8C074CF-0DAD-42F4-979E-83372F7F9F4D}" type="parTrans" cxnId="{D8D80484-68CB-4DB7-A9A6-25A9F64E00D6}">
      <dgm:prSet/>
      <dgm:spPr/>
      <dgm:t>
        <a:bodyPr/>
        <a:lstStyle/>
        <a:p>
          <a:endParaRPr lang="th-TH"/>
        </a:p>
      </dgm:t>
    </dgm:pt>
    <dgm:pt modelId="{5774096D-C653-459C-A315-8D2C17EFD4B5}" type="sibTrans" cxnId="{D8D80484-68CB-4DB7-A9A6-25A9F64E00D6}">
      <dgm:prSet/>
      <dgm:spPr/>
      <dgm:t>
        <a:bodyPr/>
        <a:lstStyle/>
        <a:p>
          <a:endParaRPr lang="th-TH"/>
        </a:p>
      </dgm:t>
    </dgm:pt>
    <dgm:pt modelId="{3D22C061-1981-4258-891C-3572A019BE0E}" type="pres">
      <dgm:prSet presAssocID="{8E986A3B-B34C-47FF-8E60-940AEA7C9F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AF205DC1-BDB0-4FEC-A7D6-637F076ADA37}" type="pres">
      <dgm:prSet presAssocID="{8E986A3B-B34C-47FF-8E60-940AEA7C9F51}" presName="cycle" presStyleCnt="0"/>
      <dgm:spPr/>
    </dgm:pt>
    <dgm:pt modelId="{0A72F44B-DD68-4884-BBC9-447A3C298003}" type="pres">
      <dgm:prSet presAssocID="{8CD26914-78C9-44E0-8EB8-59CD97610715}" presName="nodeFirstNode" presStyleLbl="node1" presStyleIdx="0" presStyleCnt="5" custScaleX="95320" custScaleY="106767" custRadScaleRad="93210" custRadScaleInc="156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88342E5-BA79-419D-9A72-66F9FD22CF85}" type="pres">
      <dgm:prSet presAssocID="{3C30472E-F0D3-4442-8306-38C66F4FAD6E}" presName="sibTransFirstNode" presStyleLbl="bgShp" presStyleIdx="0" presStyleCnt="1" custScaleX="114112"/>
      <dgm:spPr/>
      <dgm:t>
        <a:bodyPr/>
        <a:lstStyle/>
        <a:p>
          <a:endParaRPr lang="th-TH"/>
        </a:p>
      </dgm:t>
    </dgm:pt>
    <dgm:pt modelId="{2344033D-59F7-42BE-A11D-59413BB9D783}" type="pres">
      <dgm:prSet presAssocID="{2ADF8C8C-1D2A-4DCA-89FF-A671A1D81120}" presName="nodeFollowingNodes" presStyleLbl="node1" presStyleIdx="1" presStyleCnt="5" custScaleX="112791" custScaleY="152431" custRadScaleRad="97387" custRadScaleInc="893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566AC4D-3722-42E7-A111-B94D45ECAD23}" type="pres">
      <dgm:prSet presAssocID="{7A3F86D7-7F22-4BFD-A12A-ECEEA0D70902}" presName="nodeFollowingNodes" presStyleLbl="node1" presStyleIdx="2" presStyleCnt="5" custScaleX="100908" custScaleY="150329" custRadScaleRad="99794" custRadScaleInc="-1847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416A306-B067-4D7C-9399-68CCFFD866F9}" type="pres">
      <dgm:prSet presAssocID="{21D0151B-AC7A-4091-9507-667DC66BF7E9}" presName="nodeFollowingNodes" presStyleLbl="node1" presStyleIdx="3" presStyleCnt="5" custScaleX="106856" custScaleY="131049" custRadScaleRad="94104" custRadScaleInc="838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0470A8D-2D7B-41A5-8217-51452C6923C7}" type="pres">
      <dgm:prSet presAssocID="{7742C2C1-5B4E-4B78-8219-84B091372D8C}" presName="nodeFollowingNodes" presStyleLbl="node1" presStyleIdx="4" presStyleCnt="5" custScaleX="106395" custScaleY="152431" custRadScaleRad="98150" custRadScaleInc="-910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EE65AB4-4B66-45C7-AFB6-6D5167CBCE28}" type="presOf" srcId="{7742C2C1-5B4E-4B78-8219-84B091372D8C}" destId="{E0470A8D-2D7B-41A5-8217-51452C6923C7}" srcOrd="0" destOrd="0" presId="urn:microsoft.com/office/officeart/2005/8/layout/cycle3"/>
    <dgm:cxn modelId="{E91A5CDB-E80E-4B59-8A4D-79B6FEB5BACC}" type="presOf" srcId="{2ADF8C8C-1D2A-4DCA-89FF-A671A1D81120}" destId="{2344033D-59F7-42BE-A11D-59413BB9D783}" srcOrd="0" destOrd="0" presId="urn:microsoft.com/office/officeart/2005/8/layout/cycle3"/>
    <dgm:cxn modelId="{E8F754AA-1117-423F-89BC-12DD4EA7D5F4}" srcId="{8E986A3B-B34C-47FF-8E60-940AEA7C9F51}" destId="{7A3F86D7-7F22-4BFD-A12A-ECEEA0D70902}" srcOrd="2" destOrd="0" parTransId="{52067505-4429-4BE5-96C0-AE33AF3EAA78}" sibTransId="{EF427993-5EB9-4CCE-A655-76F1878473E6}"/>
    <dgm:cxn modelId="{D8D80484-68CB-4DB7-A9A6-25A9F64E00D6}" srcId="{8E986A3B-B34C-47FF-8E60-940AEA7C9F51}" destId="{7742C2C1-5B4E-4B78-8219-84B091372D8C}" srcOrd="4" destOrd="0" parTransId="{F8C074CF-0DAD-42F4-979E-83372F7F9F4D}" sibTransId="{5774096D-C653-459C-A315-8D2C17EFD4B5}"/>
    <dgm:cxn modelId="{45444D85-1463-47C1-9EC1-1B45AE03C281}" srcId="{8E986A3B-B34C-47FF-8E60-940AEA7C9F51}" destId="{2ADF8C8C-1D2A-4DCA-89FF-A671A1D81120}" srcOrd="1" destOrd="0" parTransId="{664B35F0-CA1B-42AB-B1F6-A03D11240627}" sibTransId="{7C97D055-A94F-485A-A95D-D60F37620A09}"/>
    <dgm:cxn modelId="{F2CB8F7A-4105-4CFB-8ADE-D2CD0569910D}" type="presOf" srcId="{3C30472E-F0D3-4442-8306-38C66F4FAD6E}" destId="{F88342E5-BA79-419D-9A72-66F9FD22CF85}" srcOrd="0" destOrd="0" presId="urn:microsoft.com/office/officeart/2005/8/layout/cycle3"/>
    <dgm:cxn modelId="{28098BE4-0F6E-48D7-8D50-F8E9F5F44E01}" type="presOf" srcId="{21D0151B-AC7A-4091-9507-667DC66BF7E9}" destId="{F416A306-B067-4D7C-9399-68CCFFD866F9}" srcOrd="0" destOrd="0" presId="urn:microsoft.com/office/officeart/2005/8/layout/cycle3"/>
    <dgm:cxn modelId="{E6F8C2D6-00AA-4193-80E5-77F8E231E599}" type="presOf" srcId="{8CD26914-78C9-44E0-8EB8-59CD97610715}" destId="{0A72F44B-DD68-4884-BBC9-447A3C298003}" srcOrd="0" destOrd="0" presId="urn:microsoft.com/office/officeart/2005/8/layout/cycle3"/>
    <dgm:cxn modelId="{70C19DEA-0EF0-4541-9988-4BB5AA346FE5}" srcId="{8E986A3B-B34C-47FF-8E60-940AEA7C9F51}" destId="{21D0151B-AC7A-4091-9507-667DC66BF7E9}" srcOrd="3" destOrd="0" parTransId="{B9519BD2-9F36-415F-89CB-5736FF27940F}" sibTransId="{52DD5F85-1B31-441A-A5B8-2814C3013EE7}"/>
    <dgm:cxn modelId="{3824190F-7D06-47B2-ACA2-80D09D1648F2}" type="presOf" srcId="{7A3F86D7-7F22-4BFD-A12A-ECEEA0D70902}" destId="{B566AC4D-3722-42E7-A111-B94D45ECAD23}" srcOrd="0" destOrd="0" presId="urn:microsoft.com/office/officeart/2005/8/layout/cycle3"/>
    <dgm:cxn modelId="{EA54A768-2E4F-4BA4-AD66-0232DAB863AE}" type="presOf" srcId="{8E986A3B-B34C-47FF-8E60-940AEA7C9F51}" destId="{3D22C061-1981-4258-891C-3572A019BE0E}" srcOrd="0" destOrd="0" presId="urn:microsoft.com/office/officeart/2005/8/layout/cycle3"/>
    <dgm:cxn modelId="{36605798-AA45-4CE2-8611-FB9E19C8F108}" srcId="{8E986A3B-B34C-47FF-8E60-940AEA7C9F51}" destId="{8CD26914-78C9-44E0-8EB8-59CD97610715}" srcOrd="0" destOrd="0" parTransId="{A20D78AA-95B9-4A40-8447-24EA1C0CFF98}" sibTransId="{3C30472E-F0D3-4442-8306-38C66F4FAD6E}"/>
    <dgm:cxn modelId="{B50F8824-8071-48E1-BCDA-ABA76A34BFF6}" type="presParOf" srcId="{3D22C061-1981-4258-891C-3572A019BE0E}" destId="{AF205DC1-BDB0-4FEC-A7D6-637F076ADA37}" srcOrd="0" destOrd="0" presId="urn:microsoft.com/office/officeart/2005/8/layout/cycle3"/>
    <dgm:cxn modelId="{F87572CB-758C-45C2-A7C4-D1D016A08C36}" type="presParOf" srcId="{AF205DC1-BDB0-4FEC-A7D6-637F076ADA37}" destId="{0A72F44B-DD68-4884-BBC9-447A3C298003}" srcOrd="0" destOrd="0" presId="urn:microsoft.com/office/officeart/2005/8/layout/cycle3"/>
    <dgm:cxn modelId="{59DC088E-3FE5-4890-8C48-22D1F4BADC22}" type="presParOf" srcId="{AF205DC1-BDB0-4FEC-A7D6-637F076ADA37}" destId="{F88342E5-BA79-419D-9A72-66F9FD22CF85}" srcOrd="1" destOrd="0" presId="urn:microsoft.com/office/officeart/2005/8/layout/cycle3"/>
    <dgm:cxn modelId="{81FD88D5-B191-4D9C-9118-777E60CD8193}" type="presParOf" srcId="{AF205DC1-BDB0-4FEC-A7D6-637F076ADA37}" destId="{2344033D-59F7-42BE-A11D-59413BB9D783}" srcOrd="2" destOrd="0" presId="urn:microsoft.com/office/officeart/2005/8/layout/cycle3"/>
    <dgm:cxn modelId="{BB3DBB49-1163-4E6E-9094-1601CFA30093}" type="presParOf" srcId="{AF205DC1-BDB0-4FEC-A7D6-637F076ADA37}" destId="{B566AC4D-3722-42E7-A111-B94D45ECAD23}" srcOrd="3" destOrd="0" presId="urn:microsoft.com/office/officeart/2005/8/layout/cycle3"/>
    <dgm:cxn modelId="{99F5D0F6-9426-4532-8B2B-6C4F64B018AB}" type="presParOf" srcId="{AF205DC1-BDB0-4FEC-A7D6-637F076ADA37}" destId="{F416A306-B067-4D7C-9399-68CCFFD866F9}" srcOrd="4" destOrd="0" presId="urn:microsoft.com/office/officeart/2005/8/layout/cycle3"/>
    <dgm:cxn modelId="{E727DE0D-D113-4A25-B0B4-9C3812ED113D}" type="presParOf" srcId="{AF205DC1-BDB0-4FEC-A7D6-637F076ADA37}" destId="{E0470A8D-2D7B-41A5-8217-51452C6923C7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F8ECC9-104C-4058-89AC-47B5887D7216}" type="doc">
      <dgm:prSet loTypeId="urn:microsoft.com/office/officeart/2005/8/layout/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692E19A6-8CA0-4947-8F72-6587926884B9}">
      <dgm:prSet phldrT="[ข้อความ]" custT="1"/>
      <dgm:spPr/>
      <dgm:t>
        <a:bodyPr/>
        <a:lstStyle/>
        <a:p>
          <a:r>
            <a:rPr lang="th-TH" sz="2800" b="1" dirty="0" smtClean="0">
              <a:solidFill>
                <a:srgbClr val="FFFF00"/>
              </a:solidFill>
              <a:latin typeface="FreesiaUPC" pitchFamily="34" charset="-34"/>
              <a:cs typeface="FreesiaUPC" pitchFamily="34" charset="-34"/>
            </a:rPr>
            <a:t>ด้านบริบท</a:t>
          </a:r>
          <a:endParaRPr lang="th-TH" sz="2800" b="1" dirty="0">
            <a:solidFill>
              <a:srgbClr val="FFFF00"/>
            </a:solidFill>
            <a:latin typeface="FreesiaUPC" pitchFamily="34" charset="-34"/>
            <a:cs typeface="FreesiaUPC" pitchFamily="34" charset="-34"/>
          </a:endParaRPr>
        </a:p>
      </dgm:t>
    </dgm:pt>
    <dgm:pt modelId="{018966A1-C7E3-4AD4-A910-7DB6909FEAC0}" type="parTrans" cxnId="{1476A25F-E15A-4E46-87F1-2320C7F99CA5}">
      <dgm:prSet/>
      <dgm:spPr/>
      <dgm:t>
        <a:bodyPr/>
        <a:lstStyle/>
        <a:p>
          <a:endParaRPr lang="th-TH"/>
        </a:p>
      </dgm:t>
    </dgm:pt>
    <dgm:pt modelId="{7B44D13C-5FB8-4098-965D-7CDBA19480F0}" type="sibTrans" cxnId="{1476A25F-E15A-4E46-87F1-2320C7F99CA5}">
      <dgm:prSet/>
      <dgm:spPr>
        <a:solidFill>
          <a:srgbClr val="FF0000"/>
        </a:solidFill>
      </dgm:spPr>
      <dgm:t>
        <a:bodyPr/>
        <a:lstStyle/>
        <a:p>
          <a:endParaRPr lang="th-TH"/>
        </a:p>
      </dgm:t>
    </dgm:pt>
    <dgm:pt modelId="{2A8C739F-E4B2-487D-8BD6-E12014C7F10A}">
      <dgm:prSet phldrT="[ข้อความ]" custT="1"/>
      <dgm:spPr>
        <a:ln w="38100">
          <a:solidFill>
            <a:schemeClr val="tx1"/>
          </a:solidFill>
        </a:ln>
      </dgm:spPr>
      <dgm:t>
        <a:bodyPr/>
        <a:lstStyle/>
        <a:p>
          <a:r>
            <a:rPr lang="th-TH" sz="1800" b="1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การวิเคราะห์ข้อมูลอัตราการนอนโรงพยาบาลมากที่สุดพบว่า</a:t>
          </a:r>
          <a:endParaRPr lang="th-TH" sz="1800" b="1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</dgm:t>
    </dgm:pt>
    <dgm:pt modelId="{50781C46-43E1-49A8-8AAA-8866BE952B28}" type="parTrans" cxnId="{E772AE34-2F00-481D-BE75-BF02B93EA1F8}">
      <dgm:prSet/>
      <dgm:spPr/>
      <dgm:t>
        <a:bodyPr/>
        <a:lstStyle/>
        <a:p>
          <a:endParaRPr lang="th-TH"/>
        </a:p>
      </dgm:t>
    </dgm:pt>
    <dgm:pt modelId="{7EB16C2D-046D-4B32-9C00-F9F7BC1FCFBD}" type="sibTrans" cxnId="{E772AE34-2F00-481D-BE75-BF02B93EA1F8}">
      <dgm:prSet/>
      <dgm:spPr/>
      <dgm:t>
        <a:bodyPr/>
        <a:lstStyle/>
        <a:p>
          <a:endParaRPr lang="th-TH"/>
        </a:p>
      </dgm:t>
    </dgm:pt>
    <dgm:pt modelId="{0B2323AC-C20F-43C1-B884-601FB432680D}">
      <dgm:prSet phldrT="[ข้อความ]" custT="1"/>
      <dgm:spPr/>
      <dgm:t>
        <a:bodyPr/>
        <a:lstStyle/>
        <a:p>
          <a:r>
            <a:rPr lang="th-TH" sz="2000" b="1" dirty="0" smtClean="0">
              <a:solidFill>
                <a:srgbClr val="FFFF00"/>
              </a:solidFill>
              <a:latin typeface="FreesiaUPC" pitchFamily="34" charset="-34"/>
              <a:cs typeface="FreesiaUPC" pitchFamily="34" charset="-34"/>
            </a:rPr>
            <a:t>ด้านปัจจัยนำเข้า</a:t>
          </a:r>
          <a:endParaRPr lang="th-TH" sz="2000" b="1" dirty="0">
            <a:solidFill>
              <a:srgbClr val="FFFF00"/>
            </a:solidFill>
            <a:latin typeface="FreesiaUPC" pitchFamily="34" charset="-34"/>
            <a:cs typeface="FreesiaUPC" pitchFamily="34" charset="-34"/>
          </a:endParaRPr>
        </a:p>
      </dgm:t>
    </dgm:pt>
    <dgm:pt modelId="{D1A3339A-A091-41FA-81A8-85679E122295}" type="parTrans" cxnId="{9AF29E40-3FF0-4C60-8E1A-1C9B750CABE1}">
      <dgm:prSet/>
      <dgm:spPr/>
      <dgm:t>
        <a:bodyPr/>
        <a:lstStyle/>
        <a:p>
          <a:endParaRPr lang="th-TH"/>
        </a:p>
      </dgm:t>
    </dgm:pt>
    <dgm:pt modelId="{E59A888B-8275-4385-8A22-C176951A92A9}" type="sibTrans" cxnId="{9AF29E40-3FF0-4C60-8E1A-1C9B750CABE1}">
      <dgm:prSet/>
      <dgm:spPr>
        <a:solidFill>
          <a:srgbClr val="FF0000"/>
        </a:solidFill>
      </dgm:spPr>
      <dgm:t>
        <a:bodyPr/>
        <a:lstStyle/>
        <a:p>
          <a:endParaRPr lang="th-TH"/>
        </a:p>
      </dgm:t>
    </dgm:pt>
    <dgm:pt modelId="{B9C72474-3BAD-4041-8A2D-4F91D5270376}">
      <dgm:prSet phldrT="[ข้อความ]" custT="1"/>
      <dgm:spPr>
        <a:ln w="38100">
          <a:solidFill>
            <a:schemeClr val="tx1"/>
          </a:solidFill>
        </a:ln>
      </dgm:spPr>
      <dgm:t>
        <a:bodyPr/>
        <a:lstStyle/>
        <a:p>
          <a:r>
            <a:rPr lang="th-TH" sz="1800" b="1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การจัดตั้ง </a:t>
          </a:r>
          <a:r>
            <a:rPr lang="en-US" sz="1800" b="1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Easy Asthma Clinic </a:t>
          </a:r>
          <a:r>
            <a:rPr lang="th-TH" sz="1800" b="1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ในรพ.สต.</a:t>
          </a:r>
          <a:endParaRPr lang="th-TH" sz="1800" b="1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</dgm:t>
    </dgm:pt>
    <dgm:pt modelId="{765E117B-6341-40F8-AA39-F624C8BCB583}" type="parTrans" cxnId="{0F3D299B-1FF8-4A91-91BC-98356309D6A4}">
      <dgm:prSet/>
      <dgm:spPr/>
      <dgm:t>
        <a:bodyPr/>
        <a:lstStyle/>
        <a:p>
          <a:endParaRPr lang="th-TH"/>
        </a:p>
      </dgm:t>
    </dgm:pt>
    <dgm:pt modelId="{6526D817-E508-45B9-97F2-AA66F1612B53}" type="sibTrans" cxnId="{0F3D299B-1FF8-4A91-91BC-98356309D6A4}">
      <dgm:prSet/>
      <dgm:spPr/>
      <dgm:t>
        <a:bodyPr/>
        <a:lstStyle/>
        <a:p>
          <a:endParaRPr lang="th-TH"/>
        </a:p>
      </dgm:t>
    </dgm:pt>
    <dgm:pt modelId="{CFC14207-CF9E-431C-9B64-302B6754A6AE}">
      <dgm:prSet phldrT="[ข้อความ]" custT="1"/>
      <dgm:spPr/>
      <dgm:t>
        <a:bodyPr/>
        <a:lstStyle/>
        <a:p>
          <a:r>
            <a:rPr lang="th-TH" sz="2000" b="1" dirty="0" smtClean="0">
              <a:solidFill>
                <a:srgbClr val="FFFF00"/>
              </a:solidFill>
              <a:latin typeface="FreesiaUPC" pitchFamily="34" charset="-34"/>
              <a:cs typeface="FreesiaUPC" pitchFamily="34" charset="-34"/>
            </a:rPr>
            <a:t>ด้านกระบวนการ</a:t>
          </a:r>
          <a:endParaRPr lang="th-TH" sz="2000" b="1" dirty="0">
            <a:solidFill>
              <a:srgbClr val="FFFF00"/>
            </a:solidFill>
            <a:latin typeface="FreesiaUPC" pitchFamily="34" charset="-34"/>
            <a:cs typeface="FreesiaUPC" pitchFamily="34" charset="-34"/>
          </a:endParaRPr>
        </a:p>
      </dgm:t>
    </dgm:pt>
    <dgm:pt modelId="{D3835AA7-F110-4214-8EC0-0AE7D6351A81}" type="parTrans" cxnId="{1D2A9030-8E0A-4573-8B8F-DAFBFDE7142B}">
      <dgm:prSet/>
      <dgm:spPr/>
      <dgm:t>
        <a:bodyPr/>
        <a:lstStyle/>
        <a:p>
          <a:endParaRPr lang="th-TH"/>
        </a:p>
      </dgm:t>
    </dgm:pt>
    <dgm:pt modelId="{CE788BF1-8890-4ACD-A20A-20C92FFA24D8}" type="sibTrans" cxnId="{1D2A9030-8E0A-4573-8B8F-DAFBFDE7142B}">
      <dgm:prSet/>
      <dgm:spPr>
        <a:solidFill>
          <a:srgbClr val="FF0000"/>
        </a:solidFill>
      </dgm:spPr>
      <dgm:t>
        <a:bodyPr/>
        <a:lstStyle/>
        <a:p>
          <a:endParaRPr lang="th-TH"/>
        </a:p>
      </dgm:t>
    </dgm:pt>
    <dgm:pt modelId="{C232BD26-1118-4B32-94AA-83383F343EE8}">
      <dgm:prSet phldrT="[ข้อความ]" custT="1"/>
      <dgm:spPr>
        <a:ln w="38100">
          <a:solidFill>
            <a:schemeClr val="tx1"/>
          </a:solidFill>
        </a:ln>
      </dgm:spPr>
      <dgm:t>
        <a:bodyPr/>
        <a:lstStyle/>
        <a:p>
          <a:r>
            <a:rPr lang="th-TH" sz="1800" b="1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ดำเนินการ</a:t>
          </a:r>
          <a:r>
            <a:rPr lang="en-US" sz="1800" b="1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Easy Asthma Clinic </a:t>
          </a:r>
          <a:r>
            <a:rPr lang="th-TH" sz="1800" b="1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ในรพ.สต.</a:t>
          </a:r>
          <a:endParaRPr lang="th-TH" sz="1800" b="1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</dgm:t>
    </dgm:pt>
    <dgm:pt modelId="{021018F7-F6B7-4840-A6DA-4FBB8DEE86F2}" type="parTrans" cxnId="{EC72D3AF-180F-47C6-9640-5C8FCCF914AD}">
      <dgm:prSet/>
      <dgm:spPr/>
      <dgm:t>
        <a:bodyPr/>
        <a:lstStyle/>
        <a:p>
          <a:endParaRPr lang="th-TH"/>
        </a:p>
      </dgm:t>
    </dgm:pt>
    <dgm:pt modelId="{113A0338-C212-4F01-9FCA-DE4815324E8D}" type="sibTrans" cxnId="{EC72D3AF-180F-47C6-9640-5C8FCCF914AD}">
      <dgm:prSet/>
      <dgm:spPr/>
      <dgm:t>
        <a:bodyPr/>
        <a:lstStyle/>
        <a:p>
          <a:endParaRPr lang="th-TH"/>
        </a:p>
      </dgm:t>
    </dgm:pt>
    <dgm:pt modelId="{C50E81D3-8B40-4B58-92E9-462ADE5BA498}">
      <dgm:prSet phldrT="[ข้อความ]" custT="1"/>
      <dgm:spPr/>
      <dgm:t>
        <a:bodyPr/>
        <a:lstStyle/>
        <a:p>
          <a:r>
            <a:rPr lang="th-TH" sz="1800" b="1" dirty="0" smtClean="0">
              <a:solidFill>
                <a:srgbClr val="FFFF00"/>
              </a:solidFill>
              <a:latin typeface="FreesiaUPC" pitchFamily="34" charset="-34"/>
              <a:cs typeface="FreesiaUPC" pitchFamily="34" charset="-34"/>
            </a:rPr>
            <a:t>ด้านผลการพัฒนา</a:t>
          </a:r>
          <a:endParaRPr lang="th-TH" sz="1800" b="1" dirty="0">
            <a:solidFill>
              <a:srgbClr val="FFFF00"/>
            </a:solidFill>
            <a:latin typeface="FreesiaUPC" pitchFamily="34" charset="-34"/>
            <a:cs typeface="FreesiaUPC" pitchFamily="34" charset="-34"/>
          </a:endParaRPr>
        </a:p>
      </dgm:t>
    </dgm:pt>
    <dgm:pt modelId="{42FF3D04-204F-4EE4-89F4-D7A25CAF71CC}" type="parTrans" cxnId="{C4F7C040-3F8A-47EF-8287-4B20E4B630CB}">
      <dgm:prSet/>
      <dgm:spPr/>
      <dgm:t>
        <a:bodyPr/>
        <a:lstStyle/>
        <a:p>
          <a:endParaRPr lang="th-TH"/>
        </a:p>
      </dgm:t>
    </dgm:pt>
    <dgm:pt modelId="{BA89D6FD-A77E-4104-B700-95D5FCF2AB57}" type="sibTrans" cxnId="{C4F7C040-3F8A-47EF-8287-4B20E4B630CB}">
      <dgm:prSet/>
      <dgm:spPr/>
      <dgm:t>
        <a:bodyPr/>
        <a:lstStyle/>
        <a:p>
          <a:endParaRPr lang="th-TH"/>
        </a:p>
      </dgm:t>
    </dgm:pt>
    <dgm:pt modelId="{1AAF48D2-CC79-4D15-96D9-664A594A6E70}">
      <dgm:prSet phldrT="[ข้อความ]"/>
      <dgm:spPr>
        <a:ln w="38100">
          <a:solidFill>
            <a:schemeClr val="tx1"/>
          </a:solidFill>
        </a:ln>
      </dgm:spPr>
      <dgm:t>
        <a:bodyPr/>
        <a:lstStyle/>
        <a:p>
          <a:endParaRPr lang="th-TH" sz="1800" dirty="0"/>
        </a:p>
      </dgm:t>
    </dgm:pt>
    <dgm:pt modelId="{C42CD374-F7FE-425B-835E-F9F5E6487614}" type="parTrans" cxnId="{35515532-62F5-4BBD-AE39-13280ED38B89}">
      <dgm:prSet/>
      <dgm:spPr/>
      <dgm:t>
        <a:bodyPr/>
        <a:lstStyle/>
        <a:p>
          <a:endParaRPr lang="th-TH"/>
        </a:p>
      </dgm:t>
    </dgm:pt>
    <dgm:pt modelId="{73B361C9-5B33-4562-A96B-04AB6AB606CF}" type="sibTrans" cxnId="{35515532-62F5-4BBD-AE39-13280ED38B89}">
      <dgm:prSet/>
      <dgm:spPr/>
      <dgm:t>
        <a:bodyPr/>
        <a:lstStyle/>
        <a:p>
          <a:endParaRPr lang="th-TH"/>
        </a:p>
      </dgm:t>
    </dgm:pt>
    <dgm:pt modelId="{2A5A89E2-0AE9-451D-B65D-895AFBF2894A}">
      <dgm:prSet phldrT="[ข้อความ]" custT="1"/>
      <dgm:spPr>
        <a:ln w="38100">
          <a:solidFill>
            <a:schemeClr val="tx1"/>
          </a:solidFill>
        </a:ln>
      </dgm:spPr>
      <dgm:t>
        <a:bodyPr/>
        <a:lstStyle/>
        <a:p>
          <a:r>
            <a:rPr lang="th-TH" sz="1800" b="1" dirty="0" smtClean="0">
              <a:solidFill>
                <a:srgbClr val="C00000"/>
              </a:solidFill>
              <a:latin typeface="FreesiaUPC" pitchFamily="34" charset="-34"/>
              <a:cs typeface="FreesiaUPC" pitchFamily="34" charset="-34"/>
            </a:rPr>
            <a:t>ผู้ป่วยโรคหืดที่มาจากรพ.สต.</a:t>
          </a:r>
          <a:r>
            <a:rPr lang="en-US" sz="1800" b="1" dirty="0" smtClean="0">
              <a:solidFill>
                <a:srgbClr val="C00000"/>
              </a:solidFill>
              <a:latin typeface="FreesiaUPC" pitchFamily="34" charset="-34"/>
              <a:cs typeface="FreesiaUPC" pitchFamily="34" charset="-34"/>
            </a:rPr>
            <a:t>4 </a:t>
          </a:r>
          <a:r>
            <a:rPr lang="th-TH" sz="1800" b="1" dirty="0" smtClean="0">
              <a:solidFill>
                <a:srgbClr val="C00000"/>
              </a:solidFill>
              <a:latin typeface="FreesiaUPC" pitchFamily="34" charset="-34"/>
              <a:cs typeface="FreesiaUPC" pitchFamily="34" charset="-34"/>
            </a:rPr>
            <a:t>แห่ง</a:t>
          </a:r>
          <a:endParaRPr lang="th-TH" sz="1800" b="1" dirty="0">
            <a:solidFill>
              <a:srgbClr val="C00000"/>
            </a:solidFill>
            <a:latin typeface="FreesiaUPC" pitchFamily="34" charset="-34"/>
            <a:cs typeface="FreesiaUPC" pitchFamily="34" charset="-34"/>
          </a:endParaRPr>
        </a:p>
      </dgm:t>
    </dgm:pt>
    <dgm:pt modelId="{CADAC78B-ECB8-4566-A77C-0DC6CD4ECD7B}" type="parTrans" cxnId="{85A159B1-C435-46DA-BF13-F24D77BC4D55}">
      <dgm:prSet/>
      <dgm:spPr/>
      <dgm:t>
        <a:bodyPr/>
        <a:lstStyle/>
        <a:p>
          <a:endParaRPr lang="th-TH"/>
        </a:p>
      </dgm:t>
    </dgm:pt>
    <dgm:pt modelId="{B0B2B1DF-0DBD-4478-8E20-68AF7C14DF37}" type="sibTrans" cxnId="{85A159B1-C435-46DA-BF13-F24D77BC4D55}">
      <dgm:prSet/>
      <dgm:spPr/>
      <dgm:t>
        <a:bodyPr/>
        <a:lstStyle/>
        <a:p>
          <a:endParaRPr lang="th-TH"/>
        </a:p>
      </dgm:t>
    </dgm:pt>
    <dgm:pt modelId="{E404957E-642F-468B-A4F8-3DB9314DF01F}">
      <dgm:prSet phldrT="[ข้อความ]" custT="1"/>
      <dgm:spPr>
        <a:ln w="38100">
          <a:solidFill>
            <a:schemeClr val="tx1"/>
          </a:solidFill>
        </a:ln>
      </dgm:spPr>
      <dgm:t>
        <a:bodyPr/>
        <a:lstStyle/>
        <a:p>
          <a:r>
            <a:rPr lang="th-TH" sz="1800" b="1" dirty="0" smtClean="0">
              <a:solidFill>
                <a:srgbClr val="C00000"/>
              </a:solidFill>
              <a:latin typeface="FreesiaUPC" pitchFamily="34" charset="-34"/>
              <a:cs typeface="FreesiaUPC" pitchFamily="34" charset="-34"/>
            </a:rPr>
            <a:t>เป็นรายใหม่ที่ยังไม่ขึ้นทะเบียน</a:t>
          </a:r>
          <a:endParaRPr lang="th-TH" sz="1800" b="1" dirty="0">
            <a:solidFill>
              <a:srgbClr val="C00000"/>
            </a:solidFill>
            <a:latin typeface="FreesiaUPC" pitchFamily="34" charset="-34"/>
            <a:cs typeface="FreesiaUPC" pitchFamily="34" charset="-34"/>
          </a:endParaRPr>
        </a:p>
      </dgm:t>
    </dgm:pt>
    <dgm:pt modelId="{DF716585-2812-4C08-8D1D-D97D814FD7F3}" type="parTrans" cxnId="{131E8E91-D6F3-4669-8CB9-E6D0C952AE02}">
      <dgm:prSet/>
      <dgm:spPr/>
      <dgm:t>
        <a:bodyPr/>
        <a:lstStyle/>
        <a:p>
          <a:endParaRPr lang="th-TH"/>
        </a:p>
      </dgm:t>
    </dgm:pt>
    <dgm:pt modelId="{6310463A-23FF-4E0F-9710-2A493DD77686}" type="sibTrans" cxnId="{131E8E91-D6F3-4669-8CB9-E6D0C952AE02}">
      <dgm:prSet/>
      <dgm:spPr/>
      <dgm:t>
        <a:bodyPr/>
        <a:lstStyle/>
        <a:p>
          <a:endParaRPr lang="th-TH"/>
        </a:p>
      </dgm:t>
    </dgm:pt>
    <dgm:pt modelId="{AB9B0137-7AA1-4845-8901-D4942896E60E}">
      <dgm:prSet phldrT="[ข้อความ]" custT="1"/>
      <dgm:spPr>
        <a:ln w="38100">
          <a:solidFill>
            <a:schemeClr val="tx1"/>
          </a:solidFill>
        </a:ln>
      </dgm:spPr>
      <dgm:t>
        <a:bodyPr/>
        <a:lstStyle/>
        <a:p>
          <a:r>
            <a:rPr lang="th-TH" sz="1800" b="1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วัสดุอุปกรณ์ สื่อ</a:t>
          </a:r>
          <a:endParaRPr lang="th-TH" sz="1800" b="1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</dgm:t>
    </dgm:pt>
    <dgm:pt modelId="{87940E09-4431-41B1-93E5-F4CA69088E37}" type="parTrans" cxnId="{4163A845-CBAD-4748-A2AE-6F8B2BA95CCD}">
      <dgm:prSet/>
      <dgm:spPr/>
      <dgm:t>
        <a:bodyPr/>
        <a:lstStyle/>
        <a:p>
          <a:endParaRPr lang="th-TH"/>
        </a:p>
      </dgm:t>
    </dgm:pt>
    <dgm:pt modelId="{119D0043-8649-441D-9EFA-C57B4DA08128}" type="sibTrans" cxnId="{4163A845-CBAD-4748-A2AE-6F8B2BA95CCD}">
      <dgm:prSet/>
      <dgm:spPr/>
      <dgm:t>
        <a:bodyPr/>
        <a:lstStyle/>
        <a:p>
          <a:endParaRPr lang="th-TH"/>
        </a:p>
      </dgm:t>
    </dgm:pt>
    <dgm:pt modelId="{79592EB7-3134-459F-82F4-CC299D41BDD6}">
      <dgm:prSet phldrT="[ข้อความ]" custT="1"/>
      <dgm:spPr>
        <a:ln w="38100">
          <a:solidFill>
            <a:schemeClr val="tx1"/>
          </a:solidFill>
        </a:ln>
      </dgm:spPr>
      <dgm:t>
        <a:bodyPr/>
        <a:lstStyle/>
        <a:p>
          <a:r>
            <a:rPr lang="th-TH" sz="1800" b="1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แนวทางการดูแลผู้ป่วยโรคหืดในรพ.สต.</a:t>
          </a:r>
          <a:endParaRPr lang="th-TH" sz="1800" b="1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</dgm:t>
    </dgm:pt>
    <dgm:pt modelId="{C551757F-6CB3-4225-ABE0-B303211B1B1A}" type="parTrans" cxnId="{685E08DA-CD33-47E7-AC80-482CAFACF03D}">
      <dgm:prSet/>
      <dgm:spPr/>
      <dgm:t>
        <a:bodyPr/>
        <a:lstStyle/>
        <a:p>
          <a:endParaRPr lang="th-TH"/>
        </a:p>
      </dgm:t>
    </dgm:pt>
    <dgm:pt modelId="{A62A65E0-9498-4E2D-BC50-36AB3ED4EBDD}" type="sibTrans" cxnId="{685E08DA-CD33-47E7-AC80-482CAFACF03D}">
      <dgm:prSet/>
      <dgm:spPr/>
      <dgm:t>
        <a:bodyPr/>
        <a:lstStyle/>
        <a:p>
          <a:endParaRPr lang="th-TH"/>
        </a:p>
      </dgm:t>
    </dgm:pt>
    <dgm:pt modelId="{AC125EDF-7DEF-41F4-8C51-A69C332A1658}">
      <dgm:prSet phldrT="[ข้อความ]" custT="1"/>
      <dgm:spPr>
        <a:ln w="38100">
          <a:solidFill>
            <a:schemeClr val="tx1"/>
          </a:solidFill>
        </a:ln>
      </dgm:spPr>
      <dgm:t>
        <a:bodyPr/>
        <a:lstStyle/>
        <a:p>
          <a:r>
            <a:rPr lang="th-TH" sz="1800" b="1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อบรม </a:t>
          </a:r>
          <a:r>
            <a:rPr lang="th-TH" sz="1800" b="1" dirty="0" err="1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อส</a:t>
          </a:r>
          <a:r>
            <a:rPr lang="th-TH" sz="1800" b="1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ม. เชี่ยวชาญด้านโรคหืด</a:t>
          </a:r>
          <a:endParaRPr lang="th-TH" sz="1800" b="1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</dgm:t>
    </dgm:pt>
    <dgm:pt modelId="{C43A9EEE-FE3A-457E-B130-7C8BC579B332}" type="parTrans" cxnId="{81696323-A1B6-43D9-8050-99F97B3E8D2C}">
      <dgm:prSet/>
      <dgm:spPr/>
      <dgm:t>
        <a:bodyPr/>
        <a:lstStyle/>
        <a:p>
          <a:endParaRPr lang="th-TH"/>
        </a:p>
      </dgm:t>
    </dgm:pt>
    <dgm:pt modelId="{A28BC40E-69F9-4DA8-9FC5-4E7A5A309317}" type="sibTrans" cxnId="{81696323-A1B6-43D9-8050-99F97B3E8D2C}">
      <dgm:prSet/>
      <dgm:spPr/>
      <dgm:t>
        <a:bodyPr/>
        <a:lstStyle/>
        <a:p>
          <a:endParaRPr lang="th-TH"/>
        </a:p>
      </dgm:t>
    </dgm:pt>
    <dgm:pt modelId="{9667AD8C-EF9D-41D7-B952-FBFBA3BA8928}">
      <dgm:prSet phldrT="[ข้อความ]" custT="1"/>
      <dgm:spPr>
        <a:ln w="38100">
          <a:solidFill>
            <a:schemeClr val="tx1"/>
          </a:solidFill>
        </a:ln>
      </dgm:spPr>
      <dgm:t>
        <a:bodyPr/>
        <a:lstStyle/>
        <a:p>
          <a:r>
            <a:rPr lang="th-TH" sz="1800" b="1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ดำเนินการดูแลตามแนวทางที่กำหนด</a:t>
          </a:r>
          <a:endParaRPr lang="th-TH" sz="1800" b="1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</dgm:t>
    </dgm:pt>
    <dgm:pt modelId="{400E70F2-1DBB-4287-AA22-2BB1C5D5C618}" type="parTrans" cxnId="{DB1E0206-F988-4742-A1E6-98545124D00B}">
      <dgm:prSet/>
      <dgm:spPr/>
      <dgm:t>
        <a:bodyPr/>
        <a:lstStyle/>
        <a:p>
          <a:endParaRPr lang="th-TH"/>
        </a:p>
      </dgm:t>
    </dgm:pt>
    <dgm:pt modelId="{AAE27093-5062-46EF-A047-9997613FAD06}" type="sibTrans" cxnId="{DB1E0206-F988-4742-A1E6-98545124D00B}">
      <dgm:prSet/>
      <dgm:spPr/>
      <dgm:t>
        <a:bodyPr/>
        <a:lstStyle/>
        <a:p>
          <a:endParaRPr lang="th-TH"/>
        </a:p>
      </dgm:t>
    </dgm:pt>
    <dgm:pt modelId="{B7372FA5-FCB2-4831-BCDD-705282F5F6EC}">
      <dgm:prSet phldrT="[ข้อความ]" custT="1"/>
      <dgm:spPr>
        <a:ln w="38100">
          <a:solidFill>
            <a:schemeClr val="tx1"/>
          </a:solidFill>
        </a:ln>
      </dgm:spPr>
      <dgm:t>
        <a:bodyPr/>
        <a:lstStyle/>
        <a:p>
          <a:r>
            <a:rPr lang="th-TH" sz="1800" b="1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 </a:t>
          </a:r>
          <a:r>
            <a:rPr lang="th-TH" sz="1800" b="1" dirty="0" err="1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แต่งตั้งอ</a:t>
          </a:r>
          <a:r>
            <a:rPr lang="th-TH" sz="1800" b="1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สม.เชี่ยวชาญด้านโรคหืดกำหนดดูแลผู้ป่วยหมู่บ้านที่รับผิดชอบ</a:t>
          </a:r>
          <a:endParaRPr lang="th-TH" sz="1800" b="1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</dgm:t>
    </dgm:pt>
    <dgm:pt modelId="{61F71615-7A05-43F2-8094-8E652F006B4F}" type="parTrans" cxnId="{0CEF7052-1889-4CAD-AD7D-9D306E5C6F86}">
      <dgm:prSet/>
      <dgm:spPr/>
      <dgm:t>
        <a:bodyPr/>
        <a:lstStyle/>
        <a:p>
          <a:endParaRPr lang="th-TH"/>
        </a:p>
      </dgm:t>
    </dgm:pt>
    <dgm:pt modelId="{28E07E7D-7553-4FD8-B9B4-AC975CB3193C}" type="sibTrans" cxnId="{0CEF7052-1889-4CAD-AD7D-9D306E5C6F86}">
      <dgm:prSet/>
      <dgm:spPr/>
      <dgm:t>
        <a:bodyPr/>
        <a:lstStyle/>
        <a:p>
          <a:endParaRPr lang="th-TH"/>
        </a:p>
      </dgm:t>
    </dgm:pt>
    <dgm:pt modelId="{FFB38A43-2177-4318-93FD-60598E366FDC}">
      <dgm:prSet custT="1"/>
      <dgm:spPr>
        <a:ln w="38100">
          <a:solidFill>
            <a:schemeClr val="tx1"/>
          </a:solidFill>
        </a:ln>
      </dgm:spPr>
      <dgm:t>
        <a:bodyPr/>
        <a:lstStyle/>
        <a:p>
          <a:r>
            <a:rPr lang="th-TH" sz="1800" b="1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อัตราการนอนโรงพยาบาล</a:t>
          </a:r>
          <a:endParaRPr lang="th-TH" sz="1800" b="1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</dgm:t>
    </dgm:pt>
    <dgm:pt modelId="{ACF03607-484E-4A9C-8D0B-14715D0CC6C6}" type="parTrans" cxnId="{53B8270D-82FD-4AB7-8FC1-F2B0D282F90A}">
      <dgm:prSet/>
      <dgm:spPr/>
      <dgm:t>
        <a:bodyPr/>
        <a:lstStyle/>
        <a:p>
          <a:endParaRPr lang="th-TH"/>
        </a:p>
      </dgm:t>
    </dgm:pt>
    <dgm:pt modelId="{1570E87D-E84D-4A2F-BE93-A05FF9C23CCF}" type="sibTrans" cxnId="{53B8270D-82FD-4AB7-8FC1-F2B0D282F90A}">
      <dgm:prSet/>
      <dgm:spPr/>
      <dgm:t>
        <a:bodyPr/>
        <a:lstStyle/>
        <a:p>
          <a:endParaRPr lang="th-TH"/>
        </a:p>
      </dgm:t>
    </dgm:pt>
    <dgm:pt modelId="{7B4700DF-0CBE-47B6-A21C-2A286CCC0C7F}">
      <dgm:prSet custT="1"/>
      <dgm:spPr>
        <a:ln w="38100">
          <a:solidFill>
            <a:schemeClr val="tx1"/>
          </a:solidFill>
        </a:ln>
      </dgm:spPr>
      <dgm:t>
        <a:bodyPr/>
        <a:lstStyle/>
        <a:p>
          <a:r>
            <a:rPr lang="th-TH" sz="1800" b="1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อัตราการค้นหาผู้ป่วยรายใหม่</a:t>
          </a:r>
          <a:endParaRPr lang="th-TH" sz="1800" b="1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</dgm:t>
    </dgm:pt>
    <dgm:pt modelId="{ADC3B1B7-6B95-4B7B-AA33-1433DE612713}" type="parTrans" cxnId="{C5D372AE-7646-4A4A-BB31-CF07AD323998}">
      <dgm:prSet/>
      <dgm:spPr/>
      <dgm:t>
        <a:bodyPr/>
        <a:lstStyle/>
        <a:p>
          <a:endParaRPr lang="th-TH"/>
        </a:p>
      </dgm:t>
    </dgm:pt>
    <dgm:pt modelId="{A628C9D3-1769-4F8A-9994-CC1295FD7F82}" type="sibTrans" cxnId="{C5D372AE-7646-4A4A-BB31-CF07AD323998}">
      <dgm:prSet/>
      <dgm:spPr/>
      <dgm:t>
        <a:bodyPr/>
        <a:lstStyle/>
        <a:p>
          <a:endParaRPr lang="th-TH"/>
        </a:p>
      </dgm:t>
    </dgm:pt>
    <dgm:pt modelId="{82745018-4AB9-4D73-86CB-DF3C8F75B0E0}">
      <dgm:prSet custT="1"/>
      <dgm:spPr>
        <a:ln w="38100">
          <a:solidFill>
            <a:schemeClr val="tx1"/>
          </a:solidFill>
        </a:ln>
      </dgm:spPr>
      <dgm:t>
        <a:bodyPr/>
        <a:lstStyle/>
        <a:p>
          <a:r>
            <a:rPr lang="th-TH" sz="1800" b="1" dirty="0" err="1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อส</a:t>
          </a:r>
          <a:r>
            <a:rPr lang="th-TH" sz="1800" b="1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ม.มีความรู้ความเข้าใจ</a:t>
          </a:r>
          <a:endParaRPr lang="th-TH" sz="1800" b="1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</dgm:t>
    </dgm:pt>
    <dgm:pt modelId="{50F7CA29-F7BD-4114-AC1B-F1E2044D5C96}" type="parTrans" cxnId="{52619D59-A0D3-400C-A49C-E29490CE3F0A}">
      <dgm:prSet/>
      <dgm:spPr/>
      <dgm:t>
        <a:bodyPr/>
        <a:lstStyle/>
        <a:p>
          <a:endParaRPr lang="th-TH"/>
        </a:p>
      </dgm:t>
    </dgm:pt>
    <dgm:pt modelId="{0F507BA4-1EA3-417B-A7F8-BC9D2A063A27}" type="sibTrans" cxnId="{52619D59-A0D3-400C-A49C-E29490CE3F0A}">
      <dgm:prSet/>
      <dgm:spPr/>
      <dgm:t>
        <a:bodyPr/>
        <a:lstStyle/>
        <a:p>
          <a:endParaRPr lang="th-TH"/>
        </a:p>
      </dgm:t>
    </dgm:pt>
    <dgm:pt modelId="{61D974FA-00C2-4E8A-B1A3-99B3FDD6F7C7}">
      <dgm:prSet custT="1"/>
      <dgm:spPr>
        <a:ln w="38100">
          <a:solidFill>
            <a:schemeClr val="tx1"/>
          </a:solidFill>
        </a:ln>
      </dgm:spPr>
      <dgm:t>
        <a:bodyPr/>
        <a:lstStyle/>
        <a:p>
          <a:r>
            <a:rPr lang="th-TH" sz="1800" b="1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การประเมินการควบคุมโรค</a:t>
          </a:r>
          <a:endParaRPr lang="th-TH" sz="1800" b="1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</dgm:t>
    </dgm:pt>
    <dgm:pt modelId="{D1DFA1E9-F5FB-48B3-AEE6-D1F63878BAAB}" type="parTrans" cxnId="{574986A7-B00F-40C7-B860-6CB3D5E0CE93}">
      <dgm:prSet/>
      <dgm:spPr/>
      <dgm:t>
        <a:bodyPr/>
        <a:lstStyle/>
        <a:p>
          <a:endParaRPr lang="th-TH"/>
        </a:p>
      </dgm:t>
    </dgm:pt>
    <dgm:pt modelId="{8FD636DF-E9BD-47C5-9F09-477F9475D5B8}" type="sibTrans" cxnId="{574986A7-B00F-40C7-B860-6CB3D5E0CE93}">
      <dgm:prSet/>
      <dgm:spPr/>
      <dgm:t>
        <a:bodyPr/>
        <a:lstStyle/>
        <a:p>
          <a:endParaRPr lang="th-TH"/>
        </a:p>
      </dgm:t>
    </dgm:pt>
    <dgm:pt modelId="{8224A06E-E427-4A86-B2B1-8C2264B7A5CF}" type="pres">
      <dgm:prSet presAssocID="{54F8ECC9-104C-4058-89AC-47B5887D721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EE787C21-FC2B-42DF-B976-F42C3CB3929F}" type="pres">
      <dgm:prSet presAssocID="{692E19A6-8CA0-4947-8F72-6587926884B9}" presName="composite" presStyleCnt="0"/>
      <dgm:spPr/>
    </dgm:pt>
    <dgm:pt modelId="{900AE188-B0C4-4A5C-8EF0-0334FCD51E6D}" type="pres">
      <dgm:prSet presAssocID="{692E19A6-8CA0-4947-8F72-6587926884B9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8581873-E3B2-43C4-9B9A-40527D486E9E}" type="pres">
      <dgm:prSet presAssocID="{692E19A6-8CA0-4947-8F72-6587926884B9}" presName="parSh" presStyleLbl="node1" presStyleIdx="0" presStyleCnt="4" custScaleX="137711" custLinFactNeighborX="-467" custLinFactNeighborY="-22667"/>
      <dgm:spPr/>
      <dgm:t>
        <a:bodyPr/>
        <a:lstStyle/>
        <a:p>
          <a:endParaRPr lang="th-TH"/>
        </a:p>
      </dgm:t>
    </dgm:pt>
    <dgm:pt modelId="{CDEA1F91-2F12-4B09-8B8D-A33F352CFC58}" type="pres">
      <dgm:prSet presAssocID="{692E19A6-8CA0-4947-8F72-6587926884B9}" presName="desTx" presStyleLbl="fgAcc1" presStyleIdx="0" presStyleCnt="4" custScaleX="155364" custScaleY="93742" custLinFactNeighborX="6098" custLinFactNeighborY="-446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6603000-BA36-4F0D-8CA4-50AE543A14AD}" type="pres">
      <dgm:prSet presAssocID="{7B44D13C-5FB8-4098-965D-7CDBA19480F0}" presName="sibTrans" presStyleLbl="sibTrans2D1" presStyleIdx="0" presStyleCnt="3"/>
      <dgm:spPr/>
      <dgm:t>
        <a:bodyPr/>
        <a:lstStyle/>
        <a:p>
          <a:endParaRPr lang="th-TH"/>
        </a:p>
      </dgm:t>
    </dgm:pt>
    <dgm:pt modelId="{131790EA-9E1B-4058-A193-1E9C660620BD}" type="pres">
      <dgm:prSet presAssocID="{7B44D13C-5FB8-4098-965D-7CDBA19480F0}" presName="connTx" presStyleLbl="sibTrans2D1" presStyleIdx="0" presStyleCnt="3"/>
      <dgm:spPr/>
      <dgm:t>
        <a:bodyPr/>
        <a:lstStyle/>
        <a:p>
          <a:endParaRPr lang="th-TH"/>
        </a:p>
      </dgm:t>
    </dgm:pt>
    <dgm:pt modelId="{2618A792-C8E8-4591-8C30-01D2A1B0169E}" type="pres">
      <dgm:prSet presAssocID="{0B2323AC-C20F-43C1-B884-601FB432680D}" presName="composite" presStyleCnt="0"/>
      <dgm:spPr/>
    </dgm:pt>
    <dgm:pt modelId="{B61034DB-4DB2-489F-A051-99AE9F1B9CCD}" type="pres">
      <dgm:prSet presAssocID="{0B2323AC-C20F-43C1-B884-601FB432680D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C0B96A1-215F-4632-A837-5FEA07DCA158}" type="pres">
      <dgm:prSet presAssocID="{0B2323AC-C20F-43C1-B884-601FB432680D}" presName="parSh" presStyleLbl="node1" presStyleIdx="1" presStyleCnt="4" custScaleX="132316"/>
      <dgm:spPr/>
      <dgm:t>
        <a:bodyPr/>
        <a:lstStyle/>
        <a:p>
          <a:endParaRPr lang="th-TH"/>
        </a:p>
      </dgm:t>
    </dgm:pt>
    <dgm:pt modelId="{936E7780-9526-4569-9530-35B6DD3140A6}" type="pres">
      <dgm:prSet presAssocID="{0B2323AC-C20F-43C1-B884-601FB432680D}" presName="desTx" presStyleLbl="fgAcc1" presStyleIdx="1" presStyleCnt="4" custScaleX="147245" custScaleY="9971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FE6D56-465F-48C5-95A0-CF57D90B6776}" type="pres">
      <dgm:prSet presAssocID="{E59A888B-8275-4385-8A22-C176951A92A9}" presName="sibTrans" presStyleLbl="sibTrans2D1" presStyleIdx="1" presStyleCnt="3"/>
      <dgm:spPr/>
      <dgm:t>
        <a:bodyPr/>
        <a:lstStyle/>
        <a:p>
          <a:endParaRPr lang="th-TH"/>
        </a:p>
      </dgm:t>
    </dgm:pt>
    <dgm:pt modelId="{58AF446E-9F76-4DE6-ACF0-82DEECCB719D}" type="pres">
      <dgm:prSet presAssocID="{E59A888B-8275-4385-8A22-C176951A92A9}" presName="connTx" presStyleLbl="sibTrans2D1" presStyleIdx="1" presStyleCnt="3"/>
      <dgm:spPr/>
      <dgm:t>
        <a:bodyPr/>
        <a:lstStyle/>
        <a:p>
          <a:endParaRPr lang="th-TH"/>
        </a:p>
      </dgm:t>
    </dgm:pt>
    <dgm:pt modelId="{ADE09D02-DDAF-476D-9589-9D73CB86EF60}" type="pres">
      <dgm:prSet presAssocID="{CFC14207-CF9E-431C-9B64-302B6754A6AE}" presName="composite" presStyleCnt="0"/>
      <dgm:spPr/>
    </dgm:pt>
    <dgm:pt modelId="{1B794E41-6427-4D0A-B94A-C2EF9ED7CB2D}" type="pres">
      <dgm:prSet presAssocID="{CFC14207-CF9E-431C-9B64-302B6754A6AE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36303EA-0CCF-4680-B1DB-0EE6ABDB7AAA}" type="pres">
      <dgm:prSet presAssocID="{CFC14207-CF9E-431C-9B64-302B6754A6AE}" presName="parSh" presStyleLbl="node1" presStyleIdx="2" presStyleCnt="4" custScaleX="133274"/>
      <dgm:spPr/>
      <dgm:t>
        <a:bodyPr/>
        <a:lstStyle/>
        <a:p>
          <a:endParaRPr lang="th-TH"/>
        </a:p>
      </dgm:t>
    </dgm:pt>
    <dgm:pt modelId="{8055E220-D1DE-4071-842C-EB0E00265424}" type="pres">
      <dgm:prSet presAssocID="{CFC14207-CF9E-431C-9B64-302B6754A6AE}" presName="desTx" presStyleLbl="fgAcc1" presStyleIdx="2" presStyleCnt="4" custScaleX="13482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F20AB8B-6116-4A5E-BDC2-034DF2D1CC66}" type="pres">
      <dgm:prSet presAssocID="{CE788BF1-8890-4ACD-A20A-20C92FFA24D8}" presName="sibTrans" presStyleLbl="sibTrans2D1" presStyleIdx="2" presStyleCnt="3"/>
      <dgm:spPr/>
      <dgm:t>
        <a:bodyPr/>
        <a:lstStyle/>
        <a:p>
          <a:endParaRPr lang="th-TH"/>
        </a:p>
      </dgm:t>
    </dgm:pt>
    <dgm:pt modelId="{65E665FD-2FD9-4156-94CB-3556A92AFCF7}" type="pres">
      <dgm:prSet presAssocID="{CE788BF1-8890-4ACD-A20A-20C92FFA24D8}" presName="connTx" presStyleLbl="sibTrans2D1" presStyleIdx="2" presStyleCnt="3"/>
      <dgm:spPr/>
      <dgm:t>
        <a:bodyPr/>
        <a:lstStyle/>
        <a:p>
          <a:endParaRPr lang="th-TH"/>
        </a:p>
      </dgm:t>
    </dgm:pt>
    <dgm:pt modelId="{16279BF9-BBEA-424F-9DB3-4BEBE5B3255A}" type="pres">
      <dgm:prSet presAssocID="{C50E81D3-8B40-4B58-92E9-462ADE5BA498}" presName="composite" presStyleCnt="0"/>
      <dgm:spPr/>
    </dgm:pt>
    <dgm:pt modelId="{79C1046B-F613-46DE-825B-7E889ED8712A}" type="pres">
      <dgm:prSet presAssocID="{C50E81D3-8B40-4B58-92E9-462ADE5BA498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E73F6D7-AC5E-44DA-AA8F-CD195BD07E98}" type="pres">
      <dgm:prSet presAssocID="{C50E81D3-8B40-4B58-92E9-462ADE5BA498}" presName="parSh" presStyleLbl="node1" presStyleIdx="3" presStyleCnt="4" custScaleX="130630"/>
      <dgm:spPr/>
      <dgm:t>
        <a:bodyPr/>
        <a:lstStyle/>
        <a:p>
          <a:endParaRPr lang="th-TH"/>
        </a:p>
      </dgm:t>
    </dgm:pt>
    <dgm:pt modelId="{988E7498-8E8D-4D09-9F52-CE18BD0333DA}" type="pres">
      <dgm:prSet presAssocID="{C50E81D3-8B40-4B58-92E9-462ADE5BA498}" presName="desTx" presStyleLbl="fgAcc1" presStyleIdx="3" presStyleCnt="4" custScaleX="13089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1D2A9030-8E0A-4573-8B8F-DAFBFDE7142B}" srcId="{54F8ECC9-104C-4058-89AC-47B5887D7216}" destId="{CFC14207-CF9E-431C-9B64-302B6754A6AE}" srcOrd="2" destOrd="0" parTransId="{D3835AA7-F110-4214-8EC0-0AE7D6351A81}" sibTransId="{CE788BF1-8890-4ACD-A20A-20C92FFA24D8}"/>
    <dgm:cxn modelId="{B330471B-3BEA-43E2-A9F8-AD7439D4B2B1}" type="presOf" srcId="{1AAF48D2-CC79-4D15-96D9-664A594A6E70}" destId="{CDEA1F91-2F12-4B09-8B8D-A33F352CFC58}" srcOrd="0" destOrd="3" presId="urn:microsoft.com/office/officeart/2005/8/layout/process3"/>
    <dgm:cxn modelId="{BEA9292E-30D0-438B-B63B-07D6C276A5A9}" type="presOf" srcId="{E59A888B-8275-4385-8A22-C176951A92A9}" destId="{58AF446E-9F76-4DE6-ACF0-82DEECCB719D}" srcOrd="1" destOrd="0" presId="urn:microsoft.com/office/officeart/2005/8/layout/process3"/>
    <dgm:cxn modelId="{EC72D3AF-180F-47C6-9640-5C8FCCF914AD}" srcId="{CFC14207-CF9E-431C-9B64-302B6754A6AE}" destId="{C232BD26-1118-4B32-94AA-83383F343EE8}" srcOrd="0" destOrd="0" parTransId="{021018F7-F6B7-4840-A6DA-4FBB8DEE86F2}" sibTransId="{113A0338-C212-4F01-9FCA-DE4815324E8D}"/>
    <dgm:cxn modelId="{A2D721BD-82BC-4843-AFD2-1110CD88A2DB}" type="presOf" srcId="{CFC14207-CF9E-431C-9B64-302B6754A6AE}" destId="{1B794E41-6427-4D0A-B94A-C2EF9ED7CB2D}" srcOrd="0" destOrd="0" presId="urn:microsoft.com/office/officeart/2005/8/layout/process3"/>
    <dgm:cxn modelId="{265F5EA7-8038-4F96-9957-2014101A2FF0}" type="presOf" srcId="{CE788BF1-8890-4ACD-A20A-20C92FFA24D8}" destId="{AF20AB8B-6116-4A5E-BDC2-034DF2D1CC66}" srcOrd="0" destOrd="0" presId="urn:microsoft.com/office/officeart/2005/8/layout/process3"/>
    <dgm:cxn modelId="{4163A845-CBAD-4748-A2AE-6F8B2BA95CCD}" srcId="{0B2323AC-C20F-43C1-B884-601FB432680D}" destId="{AB9B0137-7AA1-4845-8901-D4942896E60E}" srcOrd="3" destOrd="0" parTransId="{87940E09-4431-41B1-93E5-F4CA69088E37}" sibTransId="{119D0043-8649-441D-9EFA-C57B4DA08128}"/>
    <dgm:cxn modelId="{81696323-A1B6-43D9-8050-99F97B3E8D2C}" srcId="{0B2323AC-C20F-43C1-B884-601FB432680D}" destId="{AC125EDF-7DEF-41F4-8C51-A69C332A1658}" srcOrd="2" destOrd="0" parTransId="{C43A9EEE-FE3A-457E-B130-7C8BC579B332}" sibTransId="{A28BC40E-69F9-4DA8-9FC5-4E7A5A309317}"/>
    <dgm:cxn modelId="{26E69730-7C89-4193-A18F-AC1AA35684D6}" type="presOf" srcId="{CE788BF1-8890-4ACD-A20A-20C92FFA24D8}" destId="{65E665FD-2FD9-4156-94CB-3556A92AFCF7}" srcOrd="1" destOrd="0" presId="urn:microsoft.com/office/officeart/2005/8/layout/process3"/>
    <dgm:cxn modelId="{CD948564-4DE2-4697-ABF2-D5E301C5837D}" type="presOf" srcId="{7B4700DF-0CBE-47B6-A21C-2A286CCC0C7F}" destId="{988E7498-8E8D-4D09-9F52-CE18BD0333DA}" srcOrd="0" destOrd="1" presId="urn:microsoft.com/office/officeart/2005/8/layout/process3"/>
    <dgm:cxn modelId="{3E41CF22-5E93-4B8B-AD33-EB75E9B5957C}" type="presOf" srcId="{2A5A89E2-0AE9-451D-B65D-895AFBF2894A}" destId="{CDEA1F91-2F12-4B09-8B8D-A33F352CFC58}" srcOrd="0" destOrd="1" presId="urn:microsoft.com/office/officeart/2005/8/layout/process3"/>
    <dgm:cxn modelId="{1DC2A06F-8D06-47BF-AB2F-2274FA08B8BA}" type="presOf" srcId="{AC125EDF-7DEF-41F4-8C51-A69C332A1658}" destId="{936E7780-9526-4569-9530-35B6DD3140A6}" srcOrd="0" destOrd="2" presId="urn:microsoft.com/office/officeart/2005/8/layout/process3"/>
    <dgm:cxn modelId="{AD556E03-3F3C-4B46-A901-567D6FE399D0}" type="presOf" srcId="{C50E81D3-8B40-4B58-92E9-462ADE5BA498}" destId="{79C1046B-F613-46DE-825B-7E889ED8712A}" srcOrd="0" destOrd="0" presId="urn:microsoft.com/office/officeart/2005/8/layout/process3"/>
    <dgm:cxn modelId="{552AC2D9-AEDD-468E-82BE-0B9D4A950696}" type="presOf" srcId="{FFB38A43-2177-4318-93FD-60598E366FDC}" destId="{988E7498-8E8D-4D09-9F52-CE18BD0333DA}" srcOrd="0" destOrd="0" presId="urn:microsoft.com/office/officeart/2005/8/layout/process3"/>
    <dgm:cxn modelId="{FFCA8B00-9AF8-4162-AA66-1C1FE7CE93CE}" type="presOf" srcId="{E59A888B-8275-4385-8A22-C176951A92A9}" destId="{30FE6D56-465F-48C5-95A0-CF57D90B6776}" srcOrd="0" destOrd="0" presId="urn:microsoft.com/office/officeart/2005/8/layout/process3"/>
    <dgm:cxn modelId="{7939A355-E0F0-41AF-9BBB-ABDE7B91648A}" type="presOf" srcId="{692E19A6-8CA0-4947-8F72-6587926884B9}" destId="{900AE188-B0C4-4A5C-8EF0-0334FCD51E6D}" srcOrd="0" destOrd="0" presId="urn:microsoft.com/office/officeart/2005/8/layout/process3"/>
    <dgm:cxn modelId="{FC0F7253-BB01-4268-9FEC-6A5A99EE418E}" type="presOf" srcId="{82745018-4AB9-4D73-86CB-DF3C8F75B0E0}" destId="{988E7498-8E8D-4D09-9F52-CE18BD0333DA}" srcOrd="0" destOrd="2" presId="urn:microsoft.com/office/officeart/2005/8/layout/process3"/>
    <dgm:cxn modelId="{9AF29E40-3FF0-4C60-8E1A-1C9B750CABE1}" srcId="{54F8ECC9-104C-4058-89AC-47B5887D7216}" destId="{0B2323AC-C20F-43C1-B884-601FB432680D}" srcOrd="1" destOrd="0" parTransId="{D1A3339A-A091-41FA-81A8-85679E122295}" sibTransId="{E59A888B-8275-4385-8A22-C176951A92A9}"/>
    <dgm:cxn modelId="{E1635749-41A7-42C7-8345-E35F7EE56EB5}" type="presOf" srcId="{C232BD26-1118-4B32-94AA-83383F343EE8}" destId="{8055E220-D1DE-4071-842C-EB0E00265424}" srcOrd="0" destOrd="0" presId="urn:microsoft.com/office/officeart/2005/8/layout/process3"/>
    <dgm:cxn modelId="{B608D76F-834F-42D8-B3FD-00FC7F7FD0B5}" type="presOf" srcId="{0B2323AC-C20F-43C1-B884-601FB432680D}" destId="{B61034DB-4DB2-489F-A051-99AE9F1B9CCD}" srcOrd="0" destOrd="0" presId="urn:microsoft.com/office/officeart/2005/8/layout/process3"/>
    <dgm:cxn modelId="{BF0AAED9-56EC-4AC4-8CAD-11A87C1E269D}" type="presOf" srcId="{692E19A6-8CA0-4947-8F72-6587926884B9}" destId="{C8581873-E3B2-43C4-9B9A-40527D486E9E}" srcOrd="1" destOrd="0" presId="urn:microsoft.com/office/officeart/2005/8/layout/process3"/>
    <dgm:cxn modelId="{33ABC5D7-4AFB-4613-BD67-C037D6171A06}" type="presOf" srcId="{9667AD8C-EF9D-41D7-B952-FBFBA3BA8928}" destId="{8055E220-D1DE-4071-842C-EB0E00265424}" srcOrd="0" destOrd="1" presId="urn:microsoft.com/office/officeart/2005/8/layout/process3"/>
    <dgm:cxn modelId="{44798E23-5931-47E5-B80E-70F31742FD38}" type="presOf" srcId="{0B2323AC-C20F-43C1-B884-601FB432680D}" destId="{2C0B96A1-215F-4632-A837-5FEA07DCA158}" srcOrd="1" destOrd="0" presId="urn:microsoft.com/office/officeart/2005/8/layout/process3"/>
    <dgm:cxn modelId="{574986A7-B00F-40C7-B860-6CB3D5E0CE93}" srcId="{C50E81D3-8B40-4B58-92E9-462ADE5BA498}" destId="{61D974FA-00C2-4E8A-B1A3-99B3FDD6F7C7}" srcOrd="3" destOrd="0" parTransId="{D1DFA1E9-F5FB-48B3-AEE6-D1F63878BAAB}" sibTransId="{8FD636DF-E9BD-47C5-9F09-477F9475D5B8}"/>
    <dgm:cxn modelId="{E772AE34-2F00-481D-BE75-BF02B93EA1F8}" srcId="{692E19A6-8CA0-4947-8F72-6587926884B9}" destId="{2A8C739F-E4B2-487D-8BD6-E12014C7F10A}" srcOrd="0" destOrd="0" parTransId="{50781C46-43E1-49A8-8AAA-8866BE952B28}" sibTransId="{7EB16C2D-046D-4B32-9C00-F9F7BC1FCFBD}"/>
    <dgm:cxn modelId="{52619D59-A0D3-400C-A49C-E29490CE3F0A}" srcId="{C50E81D3-8B40-4B58-92E9-462ADE5BA498}" destId="{82745018-4AB9-4D73-86CB-DF3C8F75B0E0}" srcOrd="2" destOrd="0" parTransId="{50F7CA29-F7BD-4114-AC1B-F1E2044D5C96}" sibTransId="{0F507BA4-1EA3-417B-A7F8-BC9D2A063A27}"/>
    <dgm:cxn modelId="{629EA47A-5FED-4BF6-A7B8-93AA5DD550C1}" type="presOf" srcId="{61D974FA-00C2-4E8A-B1A3-99B3FDD6F7C7}" destId="{988E7498-8E8D-4D09-9F52-CE18BD0333DA}" srcOrd="0" destOrd="3" presId="urn:microsoft.com/office/officeart/2005/8/layout/process3"/>
    <dgm:cxn modelId="{53B8270D-82FD-4AB7-8FC1-F2B0D282F90A}" srcId="{C50E81D3-8B40-4B58-92E9-462ADE5BA498}" destId="{FFB38A43-2177-4318-93FD-60598E366FDC}" srcOrd="0" destOrd="0" parTransId="{ACF03607-484E-4A9C-8D0B-14715D0CC6C6}" sibTransId="{1570E87D-E84D-4A2F-BE93-A05FF9C23CCF}"/>
    <dgm:cxn modelId="{D75370C8-9F53-44A2-988F-7C12B9D2386F}" type="presOf" srcId="{B9C72474-3BAD-4041-8A2D-4F91D5270376}" destId="{936E7780-9526-4569-9530-35B6DD3140A6}" srcOrd="0" destOrd="0" presId="urn:microsoft.com/office/officeart/2005/8/layout/process3"/>
    <dgm:cxn modelId="{7E7FB37D-06AC-497A-BB94-A36D2A1C1154}" type="presOf" srcId="{7B44D13C-5FB8-4098-965D-7CDBA19480F0}" destId="{A6603000-BA36-4F0D-8CA4-50AE543A14AD}" srcOrd="0" destOrd="0" presId="urn:microsoft.com/office/officeart/2005/8/layout/process3"/>
    <dgm:cxn modelId="{3DC2A38B-861A-4DBA-9271-9864F2C51EF8}" type="presOf" srcId="{79592EB7-3134-459F-82F4-CC299D41BDD6}" destId="{936E7780-9526-4569-9530-35B6DD3140A6}" srcOrd="0" destOrd="1" presId="urn:microsoft.com/office/officeart/2005/8/layout/process3"/>
    <dgm:cxn modelId="{85070507-B8B0-433D-8DDA-8E54FFDA538A}" type="presOf" srcId="{54F8ECC9-104C-4058-89AC-47B5887D7216}" destId="{8224A06E-E427-4A86-B2B1-8C2264B7A5CF}" srcOrd="0" destOrd="0" presId="urn:microsoft.com/office/officeart/2005/8/layout/process3"/>
    <dgm:cxn modelId="{131E8E91-D6F3-4669-8CB9-E6D0C952AE02}" srcId="{692E19A6-8CA0-4947-8F72-6587926884B9}" destId="{E404957E-642F-468B-A4F8-3DB9314DF01F}" srcOrd="2" destOrd="0" parTransId="{DF716585-2812-4C08-8D1D-D97D814FD7F3}" sibTransId="{6310463A-23FF-4E0F-9710-2A493DD77686}"/>
    <dgm:cxn modelId="{A3EE1A3E-2BA5-4CCF-A05F-ED0AC5D89B56}" type="presOf" srcId="{C50E81D3-8B40-4B58-92E9-462ADE5BA498}" destId="{1E73F6D7-AC5E-44DA-AA8F-CD195BD07E98}" srcOrd="1" destOrd="0" presId="urn:microsoft.com/office/officeart/2005/8/layout/process3"/>
    <dgm:cxn modelId="{742870CB-3EF4-434B-A74A-71C27AD7E6AE}" type="presOf" srcId="{AB9B0137-7AA1-4845-8901-D4942896E60E}" destId="{936E7780-9526-4569-9530-35B6DD3140A6}" srcOrd="0" destOrd="3" presId="urn:microsoft.com/office/officeart/2005/8/layout/process3"/>
    <dgm:cxn modelId="{0F232FAB-EEDF-4934-8F51-D9E361F8A7FC}" type="presOf" srcId="{B7372FA5-FCB2-4831-BCDD-705282F5F6EC}" destId="{8055E220-D1DE-4071-842C-EB0E00265424}" srcOrd="0" destOrd="2" presId="urn:microsoft.com/office/officeart/2005/8/layout/process3"/>
    <dgm:cxn modelId="{93DBE461-7177-4F63-98DB-095D10588915}" type="presOf" srcId="{E404957E-642F-468B-A4F8-3DB9314DF01F}" destId="{CDEA1F91-2F12-4B09-8B8D-A33F352CFC58}" srcOrd="0" destOrd="2" presId="urn:microsoft.com/office/officeart/2005/8/layout/process3"/>
    <dgm:cxn modelId="{85A159B1-C435-46DA-BF13-F24D77BC4D55}" srcId="{692E19A6-8CA0-4947-8F72-6587926884B9}" destId="{2A5A89E2-0AE9-451D-B65D-895AFBF2894A}" srcOrd="1" destOrd="0" parTransId="{CADAC78B-ECB8-4566-A77C-0DC6CD4ECD7B}" sibTransId="{B0B2B1DF-0DBD-4478-8E20-68AF7C14DF37}"/>
    <dgm:cxn modelId="{685E08DA-CD33-47E7-AC80-482CAFACF03D}" srcId="{0B2323AC-C20F-43C1-B884-601FB432680D}" destId="{79592EB7-3134-459F-82F4-CC299D41BDD6}" srcOrd="1" destOrd="0" parTransId="{C551757F-6CB3-4225-ABE0-B303211B1B1A}" sibTransId="{A62A65E0-9498-4E2D-BC50-36AB3ED4EBDD}"/>
    <dgm:cxn modelId="{5385C392-7C1C-402C-B180-26E7B1C38A89}" type="presOf" srcId="{2A8C739F-E4B2-487D-8BD6-E12014C7F10A}" destId="{CDEA1F91-2F12-4B09-8B8D-A33F352CFC58}" srcOrd="0" destOrd="0" presId="urn:microsoft.com/office/officeart/2005/8/layout/process3"/>
    <dgm:cxn modelId="{1F3D51A5-8D66-4AA3-A8CF-7203BCD5436E}" type="presOf" srcId="{7B44D13C-5FB8-4098-965D-7CDBA19480F0}" destId="{131790EA-9E1B-4058-A193-1E9C660620BD}" srcOrd="1" destOrd="0" presId="urn:microsoft.com/office/officeart/2005/8/layout/process3"/>
    <dgm:cxn modelId="{35515532-62F5-4BBD-AE39-13280ED38B89}" srcId="{692E19A6-8CA0-4947-8F72-6587926884B9}" destId="{1AAF48D2-CC79-4D15-96D9-664A594A6E70}" srcOrd="3" destOrd="0" parTransId="{C42CD374-F7FE-425B-835E-F9F5E6487614}" sibTransId="{73B361C9-5B33-4562-A96B-04AB6AB606CF}"/>
    <dgm:cxn modelId="{DB1E0206-F988-4742-A1E6-98545124D00B}" srcId="{CFC14207-CF9E-431C-9B64-302B6754A6AE}" destId="{9667AD8C-EF9D-41D7-B952-FBFBA3BA8928}" srcOrd="1" destOrd="0" parTransId="{400E70F2-1DBB-4287-AA22-2BB1C5D5C618}" sibTransId="{AAE27093-5062-46EF-A047-9997613FAD06}"/>
    <dgm:cxn modelId="{1476A25F-E15A-4E46-87F1-2320C7F99CA5}" srcId="{54F8ECC9-104C-4058-89AC-47B5887D7216}" destId="{692E19A6-8CA0-4947-8F72-6587926884B9}" srcOrd="0" destOrd="0" parTransId="{018966A1-C7E3-4AD4-A910-7DB6909FEAC0}" sibTransId="{7B44D13C-5FB8-4098-965D-7CDBA19480F0}"/>
    <dgm:cxn modelId="{C5D372AE-7646-4A4A-BB31-CF07AD323998}" srcId="{C50E81D3-8B40-4B58-92E9-462ADE5BA498}" destId="{7B4700DF-0CBE-47B6-A21C-2A286CCC0C7F}" srcOrd="1" destOrd="0" parTransId="{ADC3B1B7-6B95-4B7B-AA33-1433DE612713}" sibTransId="{A628C9D3-1769-4F8A-9994-CC1295FD7F82}"/>
    <dgm:cxn modelId="{BC81E75D-0C0E-4EA7-9ACC-08B7B5F700BB}" type="presOf" srcId="{CFC14207-CF9E-431C-9B64-302B6754A6AE}" destId="{836303EA-0CCF-4680-B1DB-0EE6ABDB7AAA}" srcOrd="1" destOrd="0" presId="urn:microsoft.com/office/officeart/2005/8/layout/process3"/>
    <dgm:cxn modelId="{0F3D299B-1FF8-4A91-91BC-98356309D6A4}" srcId="{0B2323AC-C20F-43C1-B884-601FB432680D}" destId="{B9C72474-3BAD-4041-8A2D-4F91D5270376}" srcOrd="0" destOrd="0" parTransId="{765E117B-6341-40F8-AA39-F624C8BCB583}" sibTransId="{6526D817-E508-45B9-97F2-AA66F1612B53}"/>
    <dgm:cxn modelId="{C4F7C040-3F8A-47EF-8287-4B20E4B630CB}" srcId="{54F8ECC9-104C-4058-89AC-47B5887D7216}" destId="{C50E81D3-8B40-4B58-92E9-462ADE5BA498}" srcOrd="3" destOrd="0" parTransId="{42FF3D04-204F-4EE4-89F4-D7A25CAF71CC}" sibTransId="{BA89D6FD-A77E-4104-B700-95D5FCF2AB57}"/>
    <dgm:cxn modelId="{0CEF7052-1889-4CAD-AD7D-9D306E5C6F86}" srcId="{CFC14207-CF9E-431C-9B64-302B6754A6AE}" destId="{B7372FA5-FCB2-4831-BCDD-705282F5F6EC}" srcOrd="2" destOrd="0" parTransId="{61F71615-7A05-43F2-8094-8E652F006B4F}" sibTransId="{28E07E7D-7553-4FD8-B9B4-AC975CB3193C}"/>
    <dgm:cxn modelId="{8F9C89BC-FAEF-4D76-82E7-CF333E0D5370}" type="presParOf" srcId="{8224A06E-E427-4A86-B2B1-8C2264B7A5CF}" destId="{EE787C21-FC2B-42DF-B976-F42C3CB3929F}" srcOrd="0" destOrd="0" presId="urn:microsoft.com/office/officeart/2005/8/layout/process3"/>
    <dgm:cxn modelId="{78BFD649-F6D6-4326-9679-73E39E5D7E1B}" type="presParOf" srcId="{EE787C21-FC2B-42DF-B976-F42C3CB3929F}" destId="{900AE188-B0C4-4A5C-8EF0-0334FCD51E6D}" srcOrd="0" destOrd="0" presId="urn:microsoft.com/office/officeart/2005/8/layout/process3"/>
    <dgm:cxn modelId="{E458A2FF-C39F-4392-89FC-16A910039FED}" type="presParOf" srcId="{EE787C21-FC2B-42DF-B976-F42C3CB3929F}" destId="{C8581873-E3B2-43C4-9B9A-40527D486E9E}" srcOrd="1" destOrd="0" presId="urn:microsoft.com/office/officeart/2005/8/layout/process3"/>
    <dgm:cxn modelId="{E5F40350-811B-4614-AC91-23662A11865A}" type="presParOf" srcId="{EE787C21-FC2B-42DF-B976-F42C3CB3929F}" destId="{CDEA1F91-2F12-4B09-8B8D-A33F352CFC58}" srcOrd="2" destOrd="0" presId="urn:microsoft.com/office/officeart/2005/8/layout/process3"/>
    <dgm:cxn modelId="{1AA23BEA-ABC2-4CDF-A9E4-1DF1889338F4}" type="presParOf" srcId="{8224A06E-E427-4A86-B2B1-8C2264B7A5CF}" destId="{A6603000-BA36-4F0D-8CA4-50AE543A14AD}" srcOrd="1" destOrd="0" presId="urn:microsoft.com/office/officeart/2005/8/layout/process3"/>
    <dgm:cxn modelId="{E1A322CE-49DD-40A6-BDB4-371A5957F9BA}" type="presParOf" srcId="{A6603000-BA36-4F0D-8CA4-50AE543A14AD}" destId="{131790EA-9E1B-4058-A193-1E9C660620BD}" srcOrd="0" destOrd="0" presId="urn:microsoft.com/office/officeart/2005/8/layout/process3"/>
    <dgm:cxn modelId="{61225677-8F3E-4B69-BC3B-930651B3D86B}" type="presParOf" srcId="{8224A06E-E427-4A86-B2B1-8C2264B7A5CF}" destId="{2618A792-C8E8-4591-8C30-01D2A1B0169E}" srcOrd="2" destOrd="0" presId="urn:microsoft.com/office/officeart/2005/8/layout/process3"/>
    <dgm:cxn modelId="{421DE91F-FFD1-4F31-B8F7-267D56CCCFB1}" type="presParOf" srcId="{2618A792-C8E8-4591-8C30-01D2A1B0169E}" destId="{B61034DB-4DB2-489F-A051-99AE9F1B9CCD}" srcOrd="0" destOrd="0" presId="urn:microsoft.com/office/officeart/2005/8/layout/process3"/>
    <dgm:cxn modelId="{A14B4639-3AB4-4DCA-8504-122BF2C041E2}" type="presParOf" srcId="{2618A792-C8E8-4591-8C30-01D2A1B0169E}" destId="{2C0B96A1-215F-4632-A837-5FEA07DCA158}" srcOrd="1" destOrd="0" presId="urn:microsoft.com/office/officeart/2005/8/layout/process3"/>
    <dgm:cxn modelId="{E2BDE467-411B-4537-A3E9-44466F22BA16}" type="presParOf" srcId="{2618A792-C8E8-4591-8C30-01D2A1B0169E}" destId="{936E7780-9526-4569-9530-35B6DD3140A6}" srcOrd="2" destOrd="0" presId="urn:microsoft.com/office/officeart/2005/8/layout/process3"/>
    <dgm:cxn modelId="{1B5DFAD1-6C5B-4BA9-B958-4E29B3FACBEF}" type="presParOf" srcId="{8224A06E-E427-4A86-B2B1-8C2264B7A5CF}" destId="{30FE6D56-465F-48C5-95A0-CF57D90B6776}" srcOrd="3" destOrd="0" presId="urn:microsoft.com/office/officeart/2005/8/layout/process3"/>
    <dgm:cxn modelId="{4D412F17-5B9D-44AB-A97C-397846D4D895}" type="presParOf" srcId="{30FE6D56-465F-48C5-95A0-CF57D90B6776}" destId="{58AF446E-9F76-4DE6-ACF0-82DEECCB719D}" srcOrd="0" destOrd="0" presId="urn:microsoft.com/office/officeart/2005/8/layout/process3"/>
    <dgm:cxn modelId="{BD5B224D-B7BE-4777-91D6-9183C93D23AB}" type="presParOf" srcId="{8224A06E-E427-4A86-B2B1-8C2264B7A5CF}" destId="{ADE09D02-DDAF-476D-9589-9D73CB86EF60}" srcOrd="4" destOrd="0" presId="urn:microsoft.com/office/officeart/2005/8/layout/process3"/>
    <dgm:cxn modelId="{DF75AABE-32B4-4208-9111-C65587B90F52}" type="presParOf" srcId="{ADE09D02-DDAF-476D-9589-9D73CB86EF60}" destId="{1B794E41-6427-4D0A-B94A-C2EF9ED7CB2D}" srcOrd="0" destOrd="0" presId="urn:microsoft.com/office/officeart/2005/8/layout/process3"/>
    <dgm:cxn modelId="{38836EA3-39BA-4423-824E-C3A8BC0FF880}" type="presParOf" srcId="{ADE09D02-DDAF-476D-9589-9D73CB86EF60}" destId="{836303EA-0CCF-4680-B1DB-0EE6ABDB7AAA}" srcOrd="1" destOrd="0" presId="urn:microsoft.com/office/officeart/2005/8/layout/process3"/>
    <dgm:cxn modelId="{7AFB0A81-F65C-4EAD-88D3-B13F3ED58222}" type="presParOf" srcId="{ADE09D02-DDAF-476D-9589-9D73CB86EF60}" destId="{8055E220-D1DE-4071-842C-EB0E00265424}" srcOrd="2" destOrd="0" presId="urn:microsoft.com/office/officeart/2005/8/layout/process3"/>
    <dgm:cxn modelId="{6E49A152-3A85-4B13-8B31-2A85FEB4F5EC}" type="presParOf" srcId="{8224A06E-E427-4A86-B2B1-8C2264B7A5CF}" destId="{AF20AB8B-6116-4A5E-BDC2-034DF2D1CC66}" srcOrd="5" destOrd="0" presId="urn:microsoft.com/office/officeart/2005/8/layout/process3"/>
    <dgm:cxn modelId="{32386EE7-918D-4C6A-9D0D-48019A8AB90D}" type="presParOf" srcId="{AF20AB8B-6116-4A5E-BDC2-034DF2D1CC66}" destId="{65E665FD-2FD9-4156-94CB-3556A92AFCF7}" srcOrd="0" destOrd="0" presId="urn:microsoft.com/office/officeart/2005/8/layout/process3"/>
    <dgm:cxn modelId="{F764B4C7-6A1F-4B59-A91E-7EBF698B865F}" type="presParOf" srcId="{8224A06E-E427-4A86-B2B1-8C2264B7A5CF}" destId="{16279BF9-BBEA-424F-9DB3-4BEBE5B3255A}" srcOrd="6" destOrd="0" presId="urn:microsoft.com/office/officeart/2005/8/layout/process3"/>
    <dgm:cxn modelId="{61409FD4-492E-4BDF-B71C-2695D0D2BF5A}" type="presParOf" srcId="{16279BF9-BBEA-424F-9DB3-4BEBE5B3255A}" destId="{79C1046B-F613-46DE-825B-7E889ED8712A}" srcOrd="0" destOrd="0" presId="urn:microsoft.com/office/officeart/2005/8/layout/process3"/>
    <dgm:cxn modelId="{26147838-840C-4081-B661-60772203FC7F}" type="presParOf" srcId="{16279BF9-BBEA-424F-9DB3-4BEBE5B3255A}" destId="{1E73F6D7-AC5E-44DA-AA8F-CD195BD07E98}" srcOrd="1" destOrd="0" presId="urn:microsoft.com/office/officeart/2005/8/layout/process3"/>
    <dgm:cxn modelId="{A9D35813-0DB9-4066-9978-54520637A3E8}" type="presParOf" srcId="{16279BF9-BBEA-424F-9DB3-4BEBE5B3255A}" destId="{988E7498-8E8D-4D09-9F52-CE18BD0333DA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8342E5-BA79-419D-9A72-66F9FD22CF85}">
      <dsp:nvSpPr>
        <dsp:cNvPr id="0" name=""/>
        <dsp:cNvSpPr/>
      </dsp:nvSpPr>
      <dsp:spPr>
        <a:xfrm>
          <a:off x="1453095" y="19370"/>
          <a:ext cx="6226179" cy="5456200"/>
        </a:xfrm>
        <a:prstGeom prst="circularArrow">
          <a:avLst>
            <a:gd name="adj1" fmla="val 5544"/>
            <a:gd name="adj2" fmla="val 330680"/>
            <a:gd name="adj3" fmla="val 13861604"/>
            <a:gd name="adj4" fmla="val 17334038"/>
            <a:gd name="adj5" fmla="val 5757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72F44B-DD68-4884-BBC9-447A3C298003}">
      <dsp:nvSpPr>
        <dsp:cNvPr id="0" name=""/>
        <dsp:cNvSpPr/>
      </dsp:nvSpPr>
      <dsp:spPr>
        <a:xfrm>
          <a:off x="3336233" y="-25268"/>
          <a:ext cx="2459903" cy="1377657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FFC000"/>
              </a:solidFill>
              <a:cs typeface="+mj-cs"/>
            </a:rPr>
            <a:t>Admit Zero</a:t>
          </a:r>
          <a:r>
            <a:rPr lang="th-TH" sz="3200" b="1" kern="1200" dirty="0" smtClean="0">
              <a:solidFill>
                <a:srgbClr val="FFC000"/>
              </a:solidFill>
              <a:cs typeface="+mj-cs"/>
            </a:rPr>
            <a:t> </a:t>
          </a:r>
          <a:endParaRPr lang="th-TH" sz="3200" kern="1200" dirty="0">
            <a:solidFill>
              <a:srgbClr val="FFC000"/>
            </a:solidFill>
          </a:endParaRPr>
        </a:p>
      </dsp:txBody>
      <dsp:txXfrm>
        <a:off x="3336233" y="-25268"/>
        <a:ext cx="2459903" cy="1377657"/>
      </dsp:txXfrm>
    </dsp:sp>
    <dsp:sp modelId="{2344033D-59F7-42BE-A11D-59413BB9D783}">
      <dsp:nvSpPr>
        <dsp:cNvPr id="0" name=""/>
        <dsp:cNvSpPr/>
      </dsp:nvSpPr>
      <dsp:spPr>
        <a:xfrm>
          <a:off x="5286379" y="1352778"/>
          <a:ext cx="2910774" cy="1966877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>
              <a:solidFill>
                <a:srgbClr val="FFFF00"/>
              </a:solidFill>
            </a:rPr>
            <a:t>Plan</a:t>
          </a:r>
          <a:endParaRPr lang="th-TH" sz="6000" kern="1200" dirty="0">
            <a:solidFill>
              <a:srgbClr val="FFFF00"/>
            </a:solidFill>
          </a:endParaRPr>
        </a:p>
      </dsp:txBody>
      <dsp:txXfrm>
        <a:off x="5286379" y="1352778"/>
        <a:ext cx="2910774" cy="1966877"/>
      </dsp:txXfrm>
    </dsp:sp>
    <dsp:sp modelId="{B566AC4D-3722-42E7-A111-B94D45ECAD23}">
      <dsp:nvSpPr>
        <dsp:cNvPr id="0" name=""/>
        <dsp:cNvSpPr/>
      </dsp:nvSpPr>
      <dsp:spPr>
        <a:xfrm>
          <a:off x="4929189" y="3443186"/>
          <a:ext cx="2604112" cy="1939754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>
              <a:solidFill>
                <a:srgbClr val="FFFF00"/>
              </a:solidFill>
            </a:rPr>
            <a:t>DO</a:t>
          </a:r>
          <a:endParaRPr lang="th-TH" sz="6000" kern="1200" dirty="0">
            <a:solidFill>
              <a:srgbClr val="FFFF00"/>
            </a:solidFill>
          </a:endParaRPr>
        </a:p>
      </dsp:txBody>
      <dsp:txXfrm>
        <a:off x="4929189" y="3443186"/>
        <a:ext cx="2604112" cy="1939754"/>
      </dsp:txXfrm>
    </dsp:sp>
    <dsp:sp modelId="{F416A306-B067-4D7C-9399-68CCFFD866F9}">
      <dsp:nvSpPr>
        <dsp:cNvPr id="0" name=""/>
        <dsp:cNvSpPr/>
      </dsp:nvSpPr>
      <dsp:spPr>
        <a:xfrm>
          <a:off x="1714490" y="3638172"/>
          <a:ext cx="2757611" cy="1690977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900" kern="1200" dirty="0" err="1" smtClean="0">
              <a:solidFill>
                <a:srgbClr val="FFFF00"/>
              </a:solidFill>
            </a:rPr>
            <a:t>Cheak</a:t>
          </a:r>
          <a:endParaRPr lang="th-TH" sz="5900" kern="1200" dirty="0">
            <a:solidFill>
              <a:srgbClr val="FFFF00"/>
            </a:solidFill>
          </a:endParaRPr>
        </a:p>
      </dsp:txBody>
      <dsp:txXfrm>
        <a:off x="1714490" y="3638172"/>
        <a:ext cx="2757611" cy="1690977"/>
      </dsp:txXfrm>
    </dsp:sp>
    <dsp:sp modelId="{E0470A8D-2D7B-41A5-8217-51452C6923C7}">
      <dsp:nvSpPr>
        <dsp:cNvPr id="0" name=""/>
        <dsp:cNvSpPr/>
      </dsp:nvSpPr>
      <dsp:spPr>
        <a:xfrm>
          <a:off x="928652" y="1352791"/>
          <a:ext cx="2745714" cy="1966877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err="1" smtClean="0">
              <a:solidFill>
                <a:srgbClr val="FFFF00"/>
              </a:solidFill>
            </a:rPr>
            <a:t>Ack</a:t>
          </a:r>
          <a:endParaRPr lang="th-TH" sz="5800" kern="1200" dirty="0">
            <a:solidFill>
              <a:srgbClr val="FFFF00"/>
            </a:solidFill>
          </a:endParaRPr>
        </a:p>
      </dsp:txBody>
      <dsp:txXfrm>
        <a:off x="928652" y="1352791"/>
        <a:ext cx="2745714" cy="196687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581873-E3B2-43C4-9B9A-40527D486E9E}">
      <dsp:nvSpPr>
        <dsp:cNvPr id="0" name=""/>
        <dsp:cNvSpPr/>
      </dsp:nvSpPr>
      <dsp:spPr>
        <a:xfrm>
          <a:off x="4957" y="321687"/>
          <a:ext cx="1601698" cy="6978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FFFF00"/>
              </a:solidFill>
              <a:latin typeface="FreesiaUPC" pitchFamily="34" charset="-34"/>
              <a:cs typeface="FreesiaUPC" pitchFamily="34" charset="-34"/>
            </a:rPr>
            <a:t>ด้านบริบท</a:t>
          </a:r>
          <a:endParaRPr lang="th-TH" sz="2800" b="1" kern="1200" dirty="0">
            <a:solidFill>
              <a:srgbClr val="FFFF00"/>
            </a:solidFill>
            <a:latin typeface="FreesiaUPC" pitchFamily="34" charset="-34"/>
            <a:cs typeface="FreesiaUPC" pitchFamily="34" charset="-34"/>
          </a:endParaRPr>
        </a:p>
      </dsp:txBody>
      <dsp:txXfrm>
        <a:off x="4957" y="321687"/>
        <a:ext cx="1601698" cy="465234"/>
      </dsp:txXfrm>
    </dsp:sp>
    <dsp:sp modelId="{CDEA1F91-2F12-4B09-8B8D-A33F352CFC58}">
      <dsp:nvSpPr>
        <dsp:cNvPr id="0" name=""/>
        <dsp:cNvSpPr/>
      </dsp:nvSpPr>
      <dsp:spPr>
        <a:xfrm>
          <a:off x="216876" y="897153"/>
          <a:ext cx="1807018" cy="33747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การวิเคราะห์ข้อมูลอัตราการนอนโรงพยาบาลมากที่สุดพบว่า</a:t>
          </a:r>
          <a:endParaRPr lang="th-TH" sz="1800" b="1" kern="1200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rgbClr val="C00000"/>
              </a:solidFill>
              <a:latin typeface="FreesiaUPC" pitchFamily="34" charset="-34"/>
              <a:cs typeface="FreesiaUPC" pitchFamily="34" charset="-34"/>
            </a:rPr>
            <a:t>ผู้ป่วยโรคหืดที่มาจากรพ.สต.</a:t>
          </a:r>
          <a:r>
            <a:rPr lang="en-US" sz="1800" b="1" kern="1200" dirty="0" smtClean="0">
              <a:solidFill>
                <a:srgbClr val="C00000"/>
              </a:solidFill>
              <a:latin typeface="FreesiaUPC" pitchFamily="34" charset="-34"/>
              <a:cs typeface="FreesiaUPC" pitchFamily="34" charset="-34"/>
            </a:rPr>
            <a:t>4 </a:t>
          </a:r>
          <a:r>
            <a:rPr lang="th-TH" sz="1800" b="1" kern="1200" dirty="0" smtClean="0">
              <a:solidFill>
                <a:srgbClr val="C00000"/>
              </a:solidFill>
              <a:latin typeface="FreesiaUPC" pitchFamily="34" charset="-34"/>
              <a:cs typeface="FreesiaUPC" pitchFamily="34" charset="-34"/>
            </a:rPr>
            <a:t>แห่ง</a:t>
          </a:r>
          <a:endParaRPr lang="th-TH" sz="1800" b="1" kern="1200" dirty="0">
            <a:solidFill>
              <a:srgbClr val="C00000"/>
            </a:solidFill>
            <a:latin typeface="FreesiaUPC" pitchFamily="34" charset="-34"/>
            <a:cs typeface="FreesiaUPC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rgbClr val="C00000"/>
              </a:solidFill>
              <a:latin typeface="FreesiaUPC" pitchFamily="34" charset="-34"/>
              <a:cs typeface="FreesiaUPC" pitchFamily="34" charset="-34"/>
            </a:rPr>
            <a:t>เป็นรายใหม่ที่ยังไม่ขึ้นทะเบียน</a:t>
          </a:r>
          <a:endParaRPr lang="th-TH" sz="1800" b="1" kern="1200" dirty="0">
            <a:solidFill>
              <a:srgbClr val="C00000"/>
            </a:solidFill>
            <a:latin typeface="FreesiaUPC" pitchFamily="34" charset="-34"/>
            <a:cs typeface="FreesiaUPC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1800" kern="1200" dirty="0"/>
        </a:p>
      </dsp:txBody>
      <dsp:txXfrm>
        <a:off x="216876" y="897153"/>
        <a:ext cx="1807018" cy="3374701"/>
      </dsp:txXfrm>
    </dsp:sp>
    <dsp:sp modelId="{A6603000-BA36-4F0D-8CA4-50AE543A14AD}">
      <dsp:nvSpPr>
        <dsp:cNvPr id="0" name=""/>
        <dsp:cNvSpPr/>
      </dsp:nvSpPr>
      <dsp:spPr>
        <a:xfrm rot="21585306">
          <a:off x="1809996" y="404304"/>
          <a:ext cx="431090" cy="28957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400" kern="1200"/>
        </a:p>
      </dsp:txBody>
      <dsp:txXfrm rot="21585306">
        <a:off x="1809996" y="404304"/>
        <a:ext cx="431090" cy="289574"/>
      </dsp:txXfrm>
    </dsp:sp>
    <dsp:sp modelId="{2C0B96A1-215F-4632-A837-5FEA07DCA158}">
      <dsp:nvSpPr>
        <dsp:cNvPr id="0" name=""/>
        <dsp:cNvSpPr/>
      </dsp:nvSpPr>
      <dsp:spPr>
        <a:xfrm>
          <a:off x="2420026" y="311499"/>
          <a:ext cx="1538950" cy="6978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rgbClr val="FFFF00"/>
              </a:solidFill>
              <a:latin typeface="FreesiaUPC" pitchFamily="34" charset="-34"/>
              <a:cs typeface="FreesiaUPC" pitchFamily="34" charset="-34"/>
            </a:rPr>
            <a:t>ด้านปัจจัยนำเข้า</a:t>
          </a:r>
          <a:endParaRPr lang="th-TH" sz="2000" b="1" kern="1200" dirty="0">
            <a:solidFill>
              <a:srgbClr val="FFFF00"/>
            </a:solidFill>
            <a:latin typeface="FreesiaUPC" pitchFamily="34" charset="-34"/>
            <a:cs typeface="FreesiaUPC" pitchFamily="34" charset="-34"/>
          </a:endParaRPr>
        </a:p>
      </dsp:txBody>
      <dsp:txXfrm>
        <a:off x="2420026" y="311499"/>
        <a:ext cx="1538950" cy="465234"/>
      </dsp:txXfrm>
    </dsp:sp>
    <dsp:sp modelId="{936E7780-9526-4569-9530-35B6DD3140A6}">
      <dsp:nvSpPr>
        <dsp:cNvPr id="0" name=""/>
        <dsp:cNvSpPr/>
      </dsp:nvSpPr>
      <dsp:spPr>
        <a:xfrm>
          <a:off x="2571430" y="782133"/>
          <a:ext cx="1712587" cy="38186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การจัดตั้ง </a:t>
          </a:r>
          <a:r>
            <a:rPr lang="en-US" sz="1800" b="1" kern="1200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Easy Asthma Clinic </a:t>
          </a:r>
          <a:r>
            <a:rPr lang="th-TH" sz="1800" b="1" kern="1200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ในรพ.สต.</a:t>
          </a:r>
          <a:endParaRPr lang="th-TH" sz="1800" b="1" kern="1200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แนวทางการดูแลผู้ป่วยโรคหืดในรพ.สต.</a:t>
          </a:r>
          <a:endParaRPr lang="th-TH" sz="1800" b="1" kern="1200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อบรม </a:t>
          </a:r>
          <a:r>
            <a:rPr lang="th-TH" sz="1800" b="1" kern="1200" dirty="0" err="1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อส</a:t>
          </a:r>
          <a:r>
            <a:rPr lang="th-TH" sz="1800" b="1" kern="1200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ม. เชี่ยวชาญด้านโรคหืด</a:t>
          </a:r>
          <a:endParaRPr lang="th-TH" sz="1800" b="1" kern="1200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วัสดุอุปกรณ์ สื่อ</a:t>
          </a:r>
          <a:endParaRPr lang="th-TH" sz="1800" b="1" kern="1200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</dsp:txBody>
      <dsp:txXfrm>
        <a:off x="2571430" y="782133"/>
        <a:ext cx="1712587" cy="3818686"/>
      </dsp:txXfrm>
    </dsp:sp>
    <dsp:sp modelId="{30FE6D56-465F-48C5-95A0-CF57D90B6776}">
      <dsp:nvSpPr>
        <dsp:cNvPr id="0" name=""/>
        <dsp:cNvSpPr/>
      </dsp:nvSpPr>
      <dsp:spPr>
        <a:xfrm rot="21588061">
          <a:off x="4156999" y="395240"/>
          <a:ext cx="419814" cy="28957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400" kern="1200"/>
        </a:p>
      </dsp:txBody>
      <dsp:txXfrm rot="21588061">
        <a:off x="4156999" y="395240"/>
        <a:ext cx="419814" cy="289574"/>
      </dsp:txXfrm>
    </dsp:sp>
    <dsp:sp modelId="{836303EA-0CCF-4680-B1DB-0EE6ABDB7AAA}">
      <dsp:nvSpPr>
        <dsp:cNvPr id="0" name=""/>
        <dsp:cNvSpPr/>
      </dsp:nvSpPr>
      <dsp:spPr>
        <a:xfrm>
          <a:off x="4751074" y="303384"/>
          <a:ext cx="1550092" cy="6978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rgbClr val="FFFF00"/>
              </a:solidFill>
              <a:latin typeface="FreesiaUPC" pitchFamily="34" charset="-34"/>
              <a:cs typeface="FreesiaUPC" pitchFamily="34" charset="-34"/>
            </a:rPr>
            <a:t>ด้านกระบวนการ</a:t>
          </a:r>
          <a:endParaRPr lang="th-TH" sz="2000" b="1" kern="1200" dirty="0">
            <a:solidFill>
              <a:srgbClr val="FFFF00"/>
            </a:solidFill>
            <a:latin typeface="FreesiaUPC" pitchFamily="34" charset="-34"/>
            <a:cs typeface="FreesiaUPC" pitchFamily="34" charset="-34"/>
          </a:endParaRPr>
        </a:p>
      </dsp:txBody>
      <dsp:txXfrm>
        <a:off x="4751074" y="303384"/>
        <a:ext cx="1550092" cy="465234"/>
      </dsp:txXfrm>
    </dsp:sp>
    <dsp:sp modelId="{8055E220-D1DE-4071-842C-EB0E00265424}">
      <dsp:nvSpPr>
        <dsp:cNvPr id="0" name=""/>
        <dsp:cNvSpPr/>
      </dsp:nvSpPr>
      <dsp:spPr>
        <a:xfrm>
          <a:off x="4980282" y="768619"/>
          <a:ext cx="1568120" cy="3840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ดำเนินการ</a:t>
          </a:r>
          <a:r>
            <a:rPr lang="en-US" sz="1800" b="1" kern="1200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Easy Asthma Clinic </a:t>
          </a:r>
          <a:r>
            <a:rPr lang="th-TH" sz="1800" b="1" kern="1200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ในรพ.สต.</a:t>
          </a:r>
          <a:endParaRPr lang="th-TH" sz="1800" b="1" kern="1200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ดำเนินการดูแลตามแนวทางที่กำหนด</a:t>
          </a:r>
          <a:endParaRPr lang="th-TH" sz="1800" b="1" kern="1200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 </a:t>
          </a:r>
          <a:r>
            <a:rPr lang="th-TH" sz="1800" b="1" kern="1200" dirty="0" err="1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แต่งตั้งอ</a:t>
          </a:r>
          <a:r>
            <a:rPr lang="th-TH" sz="1800" b="1" kern="1200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สม.เชี่ยวชาญด้านโรคหืดกำหนดดูแลผู้ป่วยหมู่บ้านที่รับผิดชอบ</a:t>
          </a:r>
          <a:endParaRPr lang="th-TH" sz="1800" b="1" kern="1200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</dsp:txBody>
      <dsp:txXfrm>
        <a:off x="4980282" y="768619"/>
        <a:ext cx="1568120" cy="3840315"/>
      </dsp:txXfrm>
    </dsp:sp>
    <dsp:sp modelId="{AF20AB8B-6116-4A5E-BDC2-034DF2D1CC66}">
      <dsp:nvSpPr>
        <dsp:cNvPr id="0" name=""/>
        <dsp:cNvSpPr/>
      </dsp:nvSpPr>
      <dsp:spPr>
        <a:xfrm>
          <a:off x="6479739" y="391214"/>
          <a:ext cx="378575" cy="28957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400" kern="1200"/>
        </a:p>
      </dsp:txBody>
      <dsp:txXfrm>
        <a:off x="6479739" y="391214"/>
        <a:ext cx="378575" cy="289574"/>
      </dsp:txXfrm>
    </dsp:sp>
    <dsp:sp modelId="{1E73F6D7-AC5E-44DA-AA8F-CD195BD07E98}">
      <dsp:nvSpPr>
        <dsp:cNvPr id="0" name=""/>
        <dsp:cNvSpPr/>
      </dsp:nvSpPr>
      <dsp:spPr>
        <a:xfrm>
          <a:off x="7015459" y="303384"/>
          <a:ext cx="1519340" cy="6978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solidFill>
                <a:srgbClr val="FFFF00"/>
              </a:solidFill>
              <a:latin typeface="FreesiaUPC" pitchFamily="34" charset="-34"/>
              <a:cs typeface="FreesiaUPC" pitchFamily="34" charset="-34"/>
            </a:rPr>
            <a:t>ด้านผลการพัฒนา</a:t>
          </a:r>
          <a:endParaRPr lang="th-TH" sz="1800" b="1" kern="1200" dirty="0">
            <a:solidFill>
              <a:srgbClr val="FFFF00"/>
            </a:solidFill>
            <a:latin typeface="FreesiaUPC" pitchFamily="34" charset="-34"/>
            <a:cs typeface="FreesiaUPC" pitchFamily="34" charset="-34"/>
          </a:endParaRPr>
        </a:p>
      </dsp:txBody>
      <dsp:txXfrm>
        <a:off x="7015459" y="303384"/>
        <a:ext cx="1519340" cy="465234"/>
      </dsp:txXfrm>
    </dsp:sp>
    <dsp:sp modelId="{988E7498-8E8D-4D09-9F52-CE18BD0333DA}">
      <dsp:nvSpPr>
        <dsp:cNvPr id="0" name=""/>
        <dsp:cNvSpPr/>
      </dsp:nvSpPr>
      <dsp:spPr>
        <a:xfrm>
          <a:off x="7252117" y="768619"/>
          <a:ext cx="1522469" cy="3840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อัตราการนอนโรงพยาบาล</a:t>
          </a:r>
          <a:endParaRPr lang="th-TH" sz="1800" b="1" kern="1200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อัตราการค้นหาผู้ป่วยรายใหม่</a:t>
          </a:r>
          <a:endParaRPr lang="th-TH" sz="1800" b="1" kern="1200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err="1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อส</a:t>
          </a:r>
          <a:r>
            <a:rPr lang="th-TH" sz="1800" b="1" kern="1200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ม.มีความรู้ความเข้าใจ</a:t>
          </a:r>
          <a:endParaRPr lang="th-TH" sz="1800" b="1" kern="1200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chemeClr val="tx1"/>
              </a:solidFill>
              <a:latin typeface="FreesiaUPC" pitchFamily="34" charset="-34"/>
              <a:cs typeface="FreesiaUPC" pitchFamily="34" charset="-34"/>
            </a:rPr>
            <a:t>การประเมินการควบคุมโรค</a:t>
          </a:r>
          <a:endParaRPr lang="th-TH" sz="1800" b="1" kern="1200" dirty="0">
            <a:solidFill>
              <a:schemeClr val="tx1"/>
            </a:solidFill>
            <a:latin typeface="FreesiaUPC" pitchFamily="34" charset="-34"/>
            <a:cs typeface="FreesiaUPC" pitchFamily="34" charset="-34"/>
          </a:endParaRPr>
        </a:p>
      </dsp:txBody>
      <dsp:txXfrm>
        <a:off x="7252117" y="768619"/>
        <a:ext cx="1522469" cy="38403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60335" y="0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8B074-4A6A-4E7E-8D3D-C9A4D4E17724}" type="datetimeFigureOut">
              <a:rPr lang="th-TH" smtClean="0"/>
              <a:pPr/>
              <a:t>10/03/57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60335" y="9443662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9E0BE-11E0-4148-9874-9720A7ED802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385777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5B097-8136-4546-A704-6146228BB06A}" type="datetimeFigureOut">
              <a:rPr lang="th-TH" smtClean="0"/>
              <a:pPr/>
              <a:t>10/03/57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1514" y="4722694"/>
            <a:ext cx="545211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60335" y="9443662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55CBA-9665-465F-B31C-5AF3FA73D82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234805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55CBA-9665-465F-B31C-5AF3FA73D826}" type="slidenum">
              <a:rPr lang="th-TH" smtClean="0"/>
              <a:pPr/>
              <a:t>13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043903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DA59-C522-46B6-841C-C8E4F3C08C53}" type="datetimeFigureOut">
              <a:rPr lang="th-TH" smtClean="0"/>
              <a:pPr/>
              <a:t>10/03/57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BA53E-2FD2-42B1-82BF-3F296B4F16F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DA59-C522-46B6-841C-C8E4F3C08C53}" type="datetimeFigureOut">
              <a:rPr lang="th-TH" smtClean="0"/>
              <a:pPr/>
              <a:t>10/03/57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BA53E-2FD2-42B1-82BF-3F296B4F16F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DA59-C522-46B6-841C-C8E4F3C08C53}" type="datetimeFigureOut">
              <a:rPr lang="th-TH" smtClean="0"/>
              <a:pPr/>
              <a:t>10/03/57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BA53E-2FD2-42B1-82BF-3F296B4F16F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th-TH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6674C-44BB-4DDC-A634-94AF9B793977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DA59-C522-46B6-841C-C8E4F3C08C53}" type="datetimeFigureOut">
              <a:rPr lang="th-TH" smtClean="0"/>
              <a:pPr/>
              <a:t>10/03/57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BA53E-2FD2-42B1-82BF-3F296B4F16F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DA59-C522-46B6-841C-C8E4F3C08C53}" type="datetimeFigureOut">
              <a:rPr lang="th-TH" smtClean="0"/>
              <a:pPr/>
              <a:t>10/03/57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BA53E-2FD2-42B1-82BF-3F296B4F16F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DA59-C522-46B6-841C-C8E4F3C08C53}" type="datetimeFigureOut">
              <a:rPr lang="th-TH" smtClean="0"/>
              <a:pPr/>
              <a:t>10/03/57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BA53E-2FD2-42B1-82BF-3F296B4F16F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DA59-C522-46B6-841C-C8E4F3C08C53}" type="datetimeFigureOut">
              <a:rPr lang="th-TH" smtClean="0"/>
              <a:pPr/>
              <a:t>10/03/57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BA53E-2FD2-42B1-82BF-3F296B4F16F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DA59-C522-46B6-841C-C8E4F3C08C53}" type="datetimeFigureOut">
              <a:rPr lang="th-TH" smtClean="0"/>
              <a:pPr/>
              <a:t>10/03/57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BA53E-2FD2-42B1-82BF-3F296B4F16F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DA59-C522-46B6-841C-C8E4F3C08C53}" type="datetimeFigureOut">
              <a:rPr lang="th-TH" smtClean="0"/>
              <a:pPr/>
              <a:t>10/03/57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BA53E-2FD2-42B1-82BF-3F296B4F16F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DA59-C522-46B6-841C-C8E4F3C08C53}" type="datetimeFigureOut">
              <a:rPr lang="th-TH" smtClean="0"/>
              <a:pPr/>
              <a:t>10/03/57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BA53E-2FD2-42B1-82BF-3F296B4F16F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DA59-C522-46B6-841C-C8E4F3C08C53}" type="datetimeFigureOut">
              <a:rPr lang="th-TH" smtClean="0"/>
              <a:pPr/>
              <a:t>10/03/57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BA53E-2FD2-42B1-82BF-3F296B4F16F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9DA59-C522-46B6-841C-C8E4F3C08C53}" type="datetimeFigureOut">
              <a:rPr lang="th-TH" smtClean="0"/>
              <a:pPr/>
              <a:t>10/03/57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BA53E-2FD2-42B1-82BF-3F296B4F16F5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Microsoft_Office_Word_97_-_200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2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.jpeg"/><Relationship Id="rId4" Type="http://schemas.openxmlformats.org/officeDocument/2006/relationships/image" Target="../media/image11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d\Desktop\templa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316"/>
            <a:ext cx="9144000" cy="7028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6643702" y="1285860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  </a:t>
            </a:r>
            <a:r>
              <a:rPr lang="en-US" sz="2000" b="1" dirty="0" smtClean="0">
                <a:solidFill>
                  <a:srgbClr val="C00000"/>
                </a:solidFill>
              </a:rPr>
              <a:t>Appendix 2</a:t>
            </a:r>
            <a:endParaRPr lang="th-TH" sz="2000" b="1" dirty="0">
              <a:solidFill>
                <a:srgbClr val="C00000"/>
              </a:solidFill>
            </a:endParaRPr>
          </a:p>
        </p:txBody>
      </p:sp>
      <p:sp>
        <p:nvSpPr>
          <p:cNvPr id="7" name="วงเล็บปีกกาขวา 6"/>
          <p:cNvSpPr/>
          <p:nvPr/>
        </p:nvSpPr>
        <p:spPr>
          <a:xfrm>
            <a:off x="5929322" y="428604"/>
            <a:ext cx="1071570" cy="2071702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วงเล็บปีกกาขวา 7"/>
          <p:cNvSpPr/>
          <p:nvPr/>
        </p:nvSpPr>
        <p:spPr>
          <a:xfrm>
            <a:off x="6072198" y="4214818"/>
            <a:ext cx="1143008" cy="2214578"/>
          </a:xfrm>
          <a:prstGeom prst="rightBrace">
            <a:avLst>
              <a:gd name="adj1" fmla="val 8333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15206" y="5072074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</a:t>
            </a:r>
            <a:r>
              <a:rPr lang="en-US" sz="2400" dirty="0" smtClean="0">
                <a:solidFill>
                  <a:srgbClr val="C00000"/>
                </a:solidFill>
              </a:rPr>
              <a:t>reatment</a:t>
            </a:r>
            <a:endParaRPr lang="th-TH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626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980728"/>
            <a:ext cx="71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Wide Latin" pitchFamily="18" charset="0"/>
              </a:rPr>
              <a:t>“</a:t>
            </a:r>
            <a:r>
              <a:rPr lang="th-TH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ใช้ยาสูดพ่นอย่างไร ให้ห่างไกลหืด</a:t>
            </a:r>
            <a:r>
              <a:rPr lang="en-US" sz="4400" b="1" dirty="0" smtClean="0">
                <a:latin typeface="Wide Latin" pitchFamily="18" charset="0"/>
              </a:rPr>
              <a:t>”</a:t>
            </a:r>
            <a:endParaRPr lang="th-TH" sz="4400" b="1" dirty="0">
              <a:latin typeface="Wide Latin" pitchFamily="18" charset="0"/>
            </a:endParaRPr>
          </a:p>
        </p:txBody>
      </p:sp>
      <p:pic>
        <p:nvPicPr>
          <p:cNvPr id="96258" name="Picture 2" descr="DSC001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4214842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076056" y="260648"/>
            <a:ext cx="3744416" cy="70788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Aharoni" pitchFamily="2" charset="-79"/>
                <a:cs typeface="Aharoni" pitchFamily="2" charset="-79"/>
              </a:rPr>
              <a:t>Monitoring</a:t>
            </a:r>
            <a:endParaRPr lang="th-TH" sz="4000" b="1" dirty="0">
              <a:solidFill>
                <a:srgbClr val="7030A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Aharoni" pitchFamily="2" charset="-79"/>
            </a:endParaRPr>
          </a:p>
        </p:txBody>
      </p:sp>
      <p:pic>
        <p:nvPicPr>
          <p:cNvPr id="5" name="รูปภาพ 4" descr="P10305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4509120"/>
            <a:ext cx="3312368" cy="2112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 descr="P1030542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5652120" y="1628800"/>
            <a:ext cx="3491880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 descr="GetIma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653136"/>
            <a:ext cx="3456384" cy="1599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5" descr="ถุงย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2924944"/>
            <a:ext cx="2794000" cy="20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142976" y="214290"/>
            <a:ext cx="7286676" cy="646331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FFFF00"/>
                </a:solidFill>
                <a:latin typeface="Agency FB" pitchFamily="34" charset="0"/>
                <a:cs typeface="Angsana New" pitchFamily="18" charset="-34"/>
              </a:rPr>
              <a:t>การพัฒนาระบบการบริหารยาในผู้ป่วยโรคหืด </a:t>
            </a:r>
            <a:endParaRPr lang="th-TH" sz="3600" dirty="0">
              <a:solidFill>
                <a:srgbClr val="FFFF00"/>
              </a:solidFill>
              <a:latin typeface="Agency FB" pitchFamily="34" charset="0"/>
              <a:cs typeface="Angsana New" pitchFamily="18" charset="-34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23528" y="837292"/>
            <a:ext cx="8533456" cy="612475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               :</a:t>
            </a:r>
            <a:r>
              <a:rPr kumimoji="0" lang="th-TH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เพื่อให้ทีมสามารถตรวจสอบวิธีการใช้ยาสูดพ่นในผู้ป่วยแต่ละราย</a:t>
            </a:r>
            <a:endParaRPr kumimoji="0" lang="en-US" b="1" i="0" u="none" strike="noStrike" cap="none" normalizeH="0" baseline="0" dirty="0" smtClean="0">
              <a:solidFill>
                <a:schemeClr val="tx1"/>
              </a:solidFill>
              <a:effectLst/>
              <a:latin typeface="Angsana New" pitchFamily="18" charset="-34"/>
              <a:ea typeface="Times New Roman" pitchFamily="18" charset="0"/>
              <a:cs typeface="Angsana New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โดย</a:t>
            </a:r>
            <a:r>
              <a:rPr kumimoji="0" lang="th-TH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นำนวัตกรรมสติ๊กเกอร์</a:t>
            </a:r>
            <a:r>
              <a:rPr kumimoji="0" lang="en-US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3</a:t>
            </a:r>
            <a:r>
              <a:rPr kumimoji="0" lang="th-TH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สีมาใช้ในการกำหนดสถานะในการใช้ยาพ่น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โดยให้ความรู้และคำแนะนำการใช้ยา</a:t>
            </a:r>
            <a:r>
              <a:rPr kumimoji="0" lang="th-TH" b="1" i="0" u="none" strike="noStrike" cap="none" normalizeH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   </a:t>
            </a:r>
            <a:r>
              <a:rPr kumimoji="0" lang="th-TH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เริ่มตั้งแต่ การให้ความรู้เกี่ยวกับโรค สรรพคุณของยา การใช้ยาที่ถูกต้อง หมายรวมถึง </a:t>
            </a:r>
            <a:r>
              <a:rPr kumimoji="0" lang="en-US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(</a:t>
            </a:r>
            <a:r>
              <a:rPr kumimoji="0" lang="th-TH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ขนาด</a:t>
            </a:r>
            <a:r>
              <a:rPr kumimoji="0" lang="en-US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, </a:t>
            </a:r>
            <a:r>
              <a:rPr kumimoji="0" lang="th-TH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วิธี</a:t>
            </a:r>
            <a:r>
              <a:rPr kumimoji="0" lang="en-US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, </a:t>
            </a:r>
            <a:r>
              <a:rPr kumimoji="0" lang="th-TH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การเก็บรักษา และระยะเวลา</a:t>
            </a:r>
            <a:r>
              <a:rPr kumimoji="0" lang="en-US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)</a:t>
            </a:r>
            <a:endParaRPr kumimoji="0" lang="th-TH" b="1" i="0" u="none" strike="noStrike" cap="none" normalizeH="0" baseline="0" dirty="0" smtClean="0">
              <a:solidFill>
                <a:schemeClr val="tx1"/>
              </a:solidFill>
              <a:effectLst/>
              <a:latin typeface="Angsana New" pitchFamily="18" charset="-34"/>
              <a:ea typeface="Times New Roman" pitchFamily="18" charset="0"/>
              <a:cs typeface="Angsana New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 เทคนิคการพ่นยา(</a:t>
            </a:r>
            <a:r>
              <a:rPr lang="en-US" b="1" dirty="0" smtClean="0">
                <a:solidFill>
                  <a:schemeClr val="tx1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MDI</a:t>
            </a: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)</a:t>
            </a:r>
            <a:r>
              <a:rPr kumimoji="0" lang="en-US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 </a:t>
            </a:r>
            <a:r>
              <a:rPr kumimoji="0" lang="th-TH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ตลอดจน การค้นหาปัญหา แก้ไขปัญหาอันเนื่องมาจากการใช้    ยาสเตียรอยต์พ่น ในกลุ่มผู้ป่วยโรคหืด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คำแนะนำโดยใช้ติดสติ๊กเกอร์สีบอกสถานะในการใช้ยาพ่น ที่ </a:t>
            </a:r>
            <a:r>
              <a:rPr kumimoji="0" lang="en-US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OPD CARD </a:t>
            </a:r>
            <a:endParaRPr kumimoji="0" lang="en-US" b="1" i="0" u="none" strike="noStrike" cap="none" normalizeH="0" baseline="0" dirty="0" smtClean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solidFill>
                  <a:srgbClr val="FFFF00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   </a:t>
            </a:r>
            <a:r>
              <a:rPr kumimoji="0" lang="th-TH" b="1" i="0" u="none" strike="noStrike" cap="none" normalizeH="0" baseline="0" dirty="0" smtClean="0">
                <a:solidFill>
                  <a:srgbClr val="FFFF00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สีเหลือง </a:t>
            </a:r>
            <a:r>
              <a:rPr kumimoji="0" lang="en-US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: </a:t>
            </a:r>
            <a:r>
              <a:rPr kumimoji="0" lang="th-TH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ผู้ป่วยรายใหม่ที่ผ่านการให้คำแนะนำแล้ว อย่างน้อย </a:t>
            </a:r>
            <a:r>
              <a:rPr kumimoji="0" lang="en-US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1 </a:t>
            </a:r>
            <a:r>
              <a:rPr kumimoji="0" lang="th-TH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ครั้ง</a:t>
            </a:r>
            <a:endParaRPr kumimoji="0" lang="en-US" b="1" i="0" u="none" strike="noStrike" cap="none" normalizeH="0" baseline="0" dirty="0" smtClean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   </a:t>
            </a:r>
            <a:r>
              <a:rPr kumimoji="0" lang="th-TH" b="1" i="0" u="none" strike="noStrike" cap="none" normalizeH="0" baseline="0" dirty="0" smtClean="0">
                <a:solidFill>
                  <a:srgbClr val="00B050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สีเขียว   </a:t>
            </a:r>
            <a:r>
              <a:rPr kumimoji="0" lang="en-US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:  </a:t>
            </a:r>
            <a:r>
              <a:rPr kumimoji="0" lang="th-TH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ผู้ป่วยได้รับการทบทวนในการใช้ยาและใช้ยา</a:t>
            </a:r>
            <a:endParaRPr kumimoji="0" lang="en-US" b="1" i="0" u="none" strike="noStrike" cap="none" normalizeH="0" baseline="0" dirty="0" smtClean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                  </a:t>
            </a:r>
            <a:r>
              <a:rPr kumimoji="0" lang="th-TH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ได้ถูกต้องแต่ต้องให้เภสัชกรแนะนำก่อน</a:t>
            </a:r>
            <a:endParaRPr kumimoji="0" lang="en-US" b="1" i="0" u="none" strike="noStrike" cap="none" normalizeH="0" baseline="0" dirty="0" smtClean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   </a:t>
            </a:r>
            <a:r>
              <a:rPr kumimoji="0" lang="th-TH" b="1" i="0" u="none" strike="noStrike" cap="none" normalizeH="0" baseline="0" dirty="0" smtClean="0">
                <a:solidFill>
                  <a:srgbClr val="FF0000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สีแดง     </a:t>
            </a:r>
            <a:r>
              <a:rPr kumimoji="0" lang="en-US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: </a:t>
            </a:r>
            <a:r>
              <a:rPr kumimoji="0" lang="th-TH" b="1" i="0" u="none" strike="noStrike" cap="none" normalizeH="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ผู้ป่วยที่ผ่านการประเมิน สามารถใช้ยาเองได้ถูกต้อง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b="1" i="0" u="none" strike="noStrike" cap="none" normalizeH="0" baseline="0" dirty="0" smtClean="0">
              <a:solidFill>
                <a:schemeClr val="tx1"/>
              </a:solidFill>
              <a:effectLst/>
              <a:latin typeface="Angsana New" pitchFamily="18" charset="-34"/>
              <a:ea typeface="Times New Roman" pitchFamily="18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ตรวจสอบการใช้ยาสูดพ่น เมื่อผู้ป่วยกลับบ้านโดย แบบบันทึกการใช้ยา+กระเป๋าผ้า</a:t>
            </a:r>
            <a:endParaRPr kumimoji="0" lang="en-US" b="1" i="1" u="sng" strike="noStrike" cap="none" normalizeH="0" baseline="0" dirty="0" smtClean="0">
              <a:solidFill>
                <a:srgbClr val="FF0000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5" name="Picture 5" descr="ถุงย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4221088"/>
            <a:ext cx="2376264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83730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370" y="404664"/>
            <a:ext cx="338423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40968"/>
            <a:ext cx="3384234" cy="326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4460547"/>
              </p:ext>
            </p:extLst>
          </p:nvPr>
        </p:nvGraphicFramePr>
        <p:xfrm>
          <a:off x="755576" y="5871947"/>
          <a:ext cx="1247775" cy="485775"/>
        </p:xfrm>
        <a:graphic>
          <a:graphicData uri="http://schemas.openxmlformats.org/presentationml/2006/ole">
            <p:oleObj spid="_x0000_s99330" name="Package" r:id="rId7" imgW="1247760" imgH="485640" progId="Package">
              <p:embed/>
            </p:oleObj>
          </a:graphicData>
        </a:graphic>
      </p:graphicFrame>
      <p:pic>
        <p:nvPicPr>
          <p:cNvPr id="5" name="Picture 4" descr="C:\Documents and Settings\Administrator\Desktop\op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316" y="2996952"/>
            <a:ext cx="3554772" cy="266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478" name="Object 14"/>
          <p:cNvGraphicFramePr>
            <a:graphicFrameLocks noChangeAspect="1"/>
          </p:cNvGraphicFramePr>
          <p:nvPr/>
        </p:nvGraphicFramePr>
        <p:xfrm>
          <a:off x="1475656" y="692696"/>
          <a:ext cx="866775" cy="485775"/>
        </p:xfrm>
        <a:graphic>
          <a:graphicData uri="http://schemas.openxmlformats.org/presentationml/2006/ole">
            <p:oleObj spid="_x0000_s99331" name="Package" r:id="rId9" imgW="866274" imgH="481263" progId="Package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2247301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26863486"/>
              </p:ext>
            </p:extLst>
          </p:nvPr>
        </p:nvGraphicFramePr>
        <p:xfrm>
          <a:off x="323528" y="901700"/>
          <a:ext cx="8640960" cy="5047580"/>
        </p:xfrm>
        <a:graphic>
          <a:graphicData uri="http://schemas.openxmlformats.org/presentationml/2006/ole">
            <p:oleObj spid="_x0000_s100354" name="Worksheet" r:id="rId3" imgW="4638664" imgH="3524253" progId="Excel.Sheet.8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29608029"/>
              </p:ext>
            </p:extLst>
          </p:nvPr>
        </p:nvGraphicFramePr>
        <p:xfrm>
          <a:off x="-182563" y="1044575"/>
          <a:ext cx="9574213" cy="2063750"/>
        </p:xfrm>
        <a:graphic>
          <a:graphicData uri="http://schemas.openxmlformats.org/presentationml/2006/ole">
            <p:oleObj spid="_x0000_s122882" name="Document" r:id="rId3" imgW="8840034" imgH="1909293" progId="Word.Document.8">
              <p:embed/>
            </p:oleObj>
          </a:graphicData>
        </a:graphic>
      </p:graphicFrame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285720" y="3429000"/>
            <a:ext cx="8715436" cy="2462213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th-TH" b="1" dirty="0">
                <a:solidFill>
                  <a:schemeClr val="tx1"/>
                </a:solidFill>
                <a:latin typeface="Agency FB" pitchFamily="34" charset="0"/>
                <a:cs typeface="Angsana New" pitchFamily="18" charset="-34"/>
              </a:rPr>
              <a:t>ด้านกระบวนการในการรักษา(ลด ระยะเวลา )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th-TH" b="1" dirty="0">
                <a:solidFill>
                  <a:schemeClr val="tx1"/>
                </a:solidFill>
                <a:latin typeface="Agency FB" pitchFamily="34" charset="0"/>
                <a:cs typeface="Angsana New" pitchFamily="18" charset="-34"/>
              </a:rPr>
              <a:t>ด้านมูลค่าในการใช้ยาที่ประหยัดขึ้น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th-TH" b="1" dirty="0">
                <a:solidFill>
                  <a:schemeClr val="tx1"/>
                </a:solidFill>
                <a:latin typeface="Agency FB" pitchFamily="34" charset="0"/>
                <a:cs typeface="Angsana New" pitchFamily="18" charset="-34"/>
              </a:rPr>
              <a:t>ส่งเสริม</a:t>
            </a:r>
            <a:r>
              <a:rPr lang="th-TH" b="1" dirty="0" smtClean="0">
                <a:solidFill>
                  <a:schemeClr val="tx1"/>
                </a:solidFill>
                <a:latin typeface="Agency FB" pitchFamily="34" charset="0"/>
                <a:cs typeface="Angsana New" pitchFamily="18" charset="-34"/>
              </a:rPr>
              <a:t>ให้ผู้ป่วย</a:t>
            </a:r>
            <a:r>
              <a:rPr lang="th-TH" b="1" dirty="0">
                <a:solidFill>
                  <a:schemeClr val="tx1"/>
                </a:solidFill>
                <a:latin typeface="Agency FB" pitchFamily="34" charset="0"/>
                <a:cs typeface="Angsana New" pitchFamily="18" charset="-34"/>
              </a:rPr>
              <a:t>มีกำลังใจ มี</a:t>
            </a:r>
            <a:r>
              <a:rPr lang="th-TH" b="1" dirty="0" smtClean="0">
                <a:solidFill>
                  <a:schemeClr val="tx1"/>
                </a:solidFill>
                <a:latin typeface="Agency FB" pitchFamily="34" charset="0"/>
                <a:cs typeface="Angsana New" pitchFamily="18" charset="-34"/>
              </a:rPr>
              <a:t>เป้าหมายให้ใช้</a:t>
            </a:r>
            <a:r>
              <a:rPr lang="th-TH" b="1" dirty="0">
                <a:solidFill>
                  <a:schemeClr val="tx1"/>
                </a:solidFill>
                <a:latin typeface="Agency FB" pitchFamily="34" charset="0"/>
                <a:cs typeface="Angsana New" pitchFamily="18" charset="-34"/>
              </a:rPr>
              <a:t>ยาได้ถูกต้อง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th-TH" b="1" dirty="0">
                <a:solidFill>
                  <a:schemeClr val="tx1"/>
                </a:solidFill>
                <a:latin typeface="Agency FB" pitchFamily="34" charset="0"/>
                <a:cs typeface="Angsana New" pitchFamily="18" charset="-34"/>
              </a:rPr>
              <a:t>กลุ่มผู้ป่วยที่ใช้ยาถูกต้อง(สีแดง)ช่วยสอน เล่าประสบการณ์ จิตอาสาให้กับกลุ่ม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รูปภาพ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71462"/>
            <a:ext cx="9143999" cy="68580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9512" y="260648"/>
            <a:ext cx="8712968" cy="1000132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ahoma" pitchFamily="34" charset="0"/>
                <a:ea typeface="+mj-ea"/>
                <a:cs typeface="FreesiaUPC" pitchFamily="34" charset="-34"/>
              </a:rPr>
              <a:t>ความเป็นมาและความสำคัญของการพัฒนาระบบการดูแล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14282" y="1428736"/>
            <a:ext cx="8784976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Arial" pitchFamily="34" charset="0"/>
              <a:buChar char="•"/>
              <a:defRPr/>
            </a:pPr>
            <a:r>
              <a:rPr lang="th-TH" sz="3200" b="1" dirty="0" smtClean="0">
                <a:latin typeface="Agency FB" pitchFamily="34" charset="0"/>
              </a:rPr>
              <a:t>โรงพยาบาลเชียงยืนได้นำโปรแกรม</a:t>
            </a:r>
            <a:r>
              <a:rPr lang="en-US" sz="3200" b="1" dirty="0" smtClean="0">
                <a:latin typeface="Agency FB" pitchFamily="34" charset="0"/>
              </a:rPr>
              <a:t> Easy Asthma Clinic</a:t>
            </a:r>
            <a:r>
              <a:rPr lang="th-TH" sz="3200" b="1" dirty="0" smtClean="0">
                <a:latin typeface="Agency FB" pitchFamily="34" charset="0"/>
              </a:rPr>
              <a:t> </a:t>
            </a:r>
            <a:r>
              <a:rPr lang="en-US" sz="3200" b="1" dirty="0" smtClean="0">
                <a:latin typeface="Agency FB" pitchFamily="34" charset="0"/>
              </a:rPr>
              <a:t> </a:t>
            </a:r>
            <a:r>
              <a:rPr lang="th-TH" sz="3200" b="1" dirty="0" smtClean="0">
                <a:latin typeface="Agency FB" pitchFamily="34" charset="0"/>
              </a:rPr>
              <a:t>มาใช้ตั้งแต่ปี </a:t>
            </a:r>
            <a:r>
              <a:rPr lang="en-US" sz="3200" b="1" dirty="0" smtClean="0">
                <a:latin typeface="TH SarabunIT๙" pitchFamily="34" charset="-34"/>
              </a:rPr>
              <a:t>2553</a:t>
            </a:r>
            <a:r>
              <a:rPr lang="th-TH" sz="3200" b="1" dirty="0" smtClean="0">
                <a:latin typeface="Agency FB" pitchFamily="34" charset="0"/>
              </a:rPr>
              <a:t>แต่ก็ยังไม่ประสบผลสำเร็จเท่าที่ควร เนื่องจากการค้นหาผู้ป่วย </a:t>
            </a:r>
            <a:r>
              <a:rPr lang="th-TH" sz="3200" b="1" dirty="0" smtClean="0">
                <a:solidFill>
                  <a:srgbClr val="FF0000"/>
                </a:solidFill>
                <a:latin typeface="Agency FB" pitchFamily="34" charset="0"/>
              </a:rPr>
              <a:t>อัตรา</a:t>
            </a:r>
            <a:r>
              <a:rPr lang="en-US" sz="3200" b="1" dirty="0" smtClean="0">
                <a:solidFill>
                  <a:srgbClr val="FF0000"/>
                </a:solidFill>
                <a:latin typeface="Agency FB" pitchFamily="34" charset="0"/>
              </a:rPr>
              <a:t>Admit </a:t>
            </a:r>
            <a:r>
              <a:rPr lang="th-TH" sz="3200" b="1" dirty="0" smtClean="0">
                <a:solidFill>
                  <a:srgbClr val="FF0000"/>
                </a:solidFill>
                <a:latin typeface="Agency FB" pitchFamily="34" charset="0"/>
              </a:rPr>
              <a:t>มากขึ้นจาก</a:t>
            </a:r>
            <a:r>
              <a:rPr lang="en-US" sz="3200" b="1" dirty="0" smtClean="0">
                <a:solidFill>
                  <a:srgbClr val="FF0000"/>
                </a:solidFill>
                <a:latin typeface="Agency FB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H SarabunIT๙" pitchFamily="34" charset="-34"/>
              </a:rPr>
              <a:t>4</a:t>
            </a:r>
            <a:r>
              <a:rPr lang="th-TH" sz="3200" b="1" dirty="0" smtClean="0">
                <a:solidFill>
                  <a:srgbClr val="FF0000"/>
                </a:solidFill>
                <a:latin typeface="Agency FB" pitchFamily="34" charset="0"/>
              </a:rPr>
              <a:t> รพ.สต.                     </a:t>
            </a:r>
            <a:r>
              <a:rPr lang="th-TH" sz="3200" b="1" dirty="0" smtClean="0">
                <a:solidFill>
                  <a:srgbClr val="0070C0"/>
                </a:solidFill>
                <a:latin typeface="Agency FB" pitchFamily="34" charset="0"/>
              </a:rPr>
              <a:t>(</a:t>
            </a:r>
            <a:r>
              <a:rPr lang="th-TH" sz="2400" b="1" dirty="0" smtClean="0">
                <a:solidFill>
                  <a:srgbClr val="0070C0"/>
                </a:solidFill>
              </a:rPr>
              <a:t>อัตราการนอนโรงพยาบาล ในปี</a:t>
            </a:r>
            <a:r>
              <a:rPr lang="en-US" sz="2400" b="1" dirty="0" smtClean="0">
                <a:solidFill>
                  <a:srgbClr val="0070C0"/>
                </a:solidFill>
              </a:rPr>
              <a:t> 2553, 2554 </a:t>
            </a:r>
            <a:r>
              <a:rPr lang="th-TH" sz="2400" b="1" dirty="0" smtClean="0">
                <a:solidFill>
                  <a:srgbClr val="0070C0"/>
                </a:solidFill>
              </a:rPr>
              <a:t>และ</a:t>
            </a:r>
            <a:r>
              <a:rPr lang="en-US" sz="2400" b="1" dirty="0" smtClean="0">
                <a:solidFill>
                  <a:srgbClr val="0070C0"/>
                </a:solidFill>
              </a:rPr>
              <a:t> 2555</a:t>
            </a:r>
            <a:r>
              <a:rPr lang="th-TH" sz="2400" b="1" dirty="0" smtClean="0">
                <a:solidFill>
                  <a:srgbClr val="0070C0"/>
                </a:solidFill>
              </a:rPr>
              <a:t> คิดเป็นร้อยละ</a:t>
            </a:r>
            <a:r>
              <a:rPr lang="en-US" sz="2400" b="1" dirty="0" smtClean="0">
                <a:solidFill>
                  <a:srgbClr val="0070C0"/>
                </a:solidFill>
              </a:rPr>
              <a:t> 5.6, 5.25 </a:t>
            </a:r>
            <a:r>
              <a:rPr lang="th-TH" sz="2400" b="1" dirty="0" smtClean="0">
                <a:solidFill>
                  <a:srgbClr val="0070C0"/>
                </a:solidFill>
              </a:rPr>
              <a:t>และ</a:t>
            </a:r>
            <a:r>
              <a:rPr lang="en-US" sz="2400" b="1" dirty="0" smtClean="0">
                <a:solidFill>
                  <a:srgbClr val="0070C0"/>
                </a:solidFill>
              </a:rPr>
              <a:t> 5.25 </a:t>
            </a:r>
            <a:r>
              <a:rPr lang="th-TH" sz="2400" b="1" dirty="0" smtClean="0">
                <a:solidFill>
                  <a:srgbClr val="0070C0"/>
                </a:solidFill>
              </a:rPr>
              <a:t>ตามลำดับ )</a:t>
            </a:r>
            <a:endParaRPr lang="en-US" sz="2400" b="1" dirty="0" smtClean="0">
              <a:solidFill>
                <a:srgbClr val="0070C0"/>
              </a:solidFill>
              <a:latin typeface="Agency FB" pitchFamily="34" charset="0"/>
            </a:endParaRPr>
          </a:p>
        </p:txBody>
      </p:sp>
      <p:pic>
        <p:nvPicPr>
          <p:cNvPr id="8" name="รูปภาพ 7" descr="P1030542.JPG"/>
          <p:cNvPicPr>
            <a:picLocks noChangeAspect="1"/>
          </p:cNvPicPr>
          <p:nvPr/>
        </p:nvPicPr>
        <p:blipFill>
          <a:blip r:embed="rId3" cstate="print">
            <a:lum bright="20000" contrast="40000"/>
          </a:blip>
          <a:stretch>
            <a:fillRect/>
          </a:stretch>
        </p:blipFill>
        <p:spPr>
          <a:xfrm>
            <a:off x="3714744" y="3857628"/>
            <a:ext cx="492922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รูปภาพ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3" name="แผนภูมิ 2"/>
          <p:cNvGraphicFramePr/>
          <p:nvPr/>
        </p:nvGraphicFramePr>
        <p:xfrm>
          <a:off x="179512" y="836712"/>
          <a:ext cx="8712968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รูปภาพ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79512" y="1412776"/>
            <a:ext cx="8712968" cy="107721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514350" indent="-514350" algn="ctr">
              <a:buFont typeface="Arial" pitchFamily="34" charset="0"/>
              <a:buChar char="•"/>
              <a:defRPr/>
            </a:pPr>
            <a:r>
              <a:rPr lang="th-TH" sz="3200" b="1" dirty="0" smtClean="0">
                <a:solidFill>
                  <a:srgbClr val="FFC000"/>
                </a:solidFill>
                <a:latin typeface="+mj-lt"/>
                <a:cs typeface="FreesiaUPC" pitchFamily="34" charset="-34"/>
              </a:rPr>
              <a:t>จึงได้จัดทำโครงการพัฒนาระบบการดูแลผู้ป่วยโรคหืดในรพ.สต.อำเภอเชียงยืน</a:t>
            </a:r>
            <a:r>
              <a:rPr lang="en-US" sz="3200" b="1" dirty="0" smtClean="0">
                <a:solidFill>
                  <a:srgbClr val="FFC000"/>
                </a:solidFill>
                <a:latin typeface="+mj-lt"/>
                <a:cs typeface="FreesiaUPC" pitchFamily="34" charset="-34"/>
              </a:rPr>
              <a:t>- </a:t>
            </a:r>
            <a:r>
              <a:rPr lang="th-TH" sz="3200" b="1" dirty="0" smtClean="0">
                <a:solidFill>
                  <a:srgbClr val="FFC000"/>
                </a:solidFill>
                <a:latin typeface="+mj-lt"/>
                <a:cs typeface="FreesiaUPC" pitchFamily="34" charset="-34"/>
              </a:rPr>
              <a:t>ชื่นชม ปี </a:t>
            </a:r>
            <a:r>
              <a:rPr lang="en-US" sz="3200" b="1" dirty="0" smtClean="0">
                <a:solidFill>
                  <a:srgbClr val="FFC000"/>
                </a:solidFill>
                <a:latin typeface="+mj-lt"/>
                <a:cs typeface="TH SarabunIT๙" pitchFamily="34" charset="-34"/>
              </a:rPr>
              <a:t>2555</a:t>
            </a:r>
            <a:r>
              <a:rPr lang="en-US" sz="3200" b="1" dirty="0" smtClean="0">
                <a:solidFill>
                  <a:srgbClr val="FFC000"/>
                </a:solidFill>
                <a:latin typeface="+mj-lt"/>
                <a:cs typeface="FreesiaUPC" pitchFamily="34" charset="-34"/>
              </a:rPr>
              <a:t> </a:t>
            </a:r>
            <a:r>
              <a:rPr lang="th-TH" sz="3200" b="1" dirty="0" smtClean="0">
                <a:solidFill>
                  <a:srgbClr val="FFC000"/>
                </a:solidFill>
                <a:latin typeface="+mj-lt"/>
                <a:cs typeface="FreesiaUPC" pitchFamily="34" charset="-34"/>
              </a:rPr>
              <a:t>ขึ้น</a:t>
            </a:r>
            <a:endParaRPr lang="en-US" sz="3200" b="1" dirty="0" smtClean="0">
              <a:solidFill>
                <a:srgbClr val="FFC000"/>
              </a:solidFill>
              <a:latin typeface="+mj-lt"/>
              <a:cs typeface="FreesiaUPC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23528" y="2780928"/>
            <a:ext cx="8568952" cy="1077218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514350" indent="-514350" algn="ctr">
              <a:buFont typeface="Arial" pitchFamily="34" charset="0"/>
              <a:buChar char="•"/>
              <a:defRPr/>
            </a:pPr>
            <a:r>
              <a:rPr lang="th-TH" sz="3200" b="1" dirty="0" smtClean="0">
                <a:latin typeface="FreesiaUPC" pitchFamily="34" charset="-34"/>
                <a:cs typeface="LilyUPC" pitchFamily="34" charset="-34"/>
              </a:rPr>
              <a:t>โครงการบรรลุตามเป้าหมายเพียงใด จึงได้ประเมินโครงการขึ้นโดยประยุกต์ใช้รูปแบบการประเมินซิป(</a:t>
            </a:r>
            <a:r>
              <a:rPr lang="en-US" sz="3200" b="1" dirty="0" smtClean="0">
                <a:latin typeface="FreesiaUPC" pitchFamily="34" charset="-34"/>
                <a:cs typeface="LilyUPC" pitchFamily="34" charset="-34"/>
              </a:rPr>
              <a:t>CIPP MODEL</a:t>
            </a:r>
            <a:r>
              <a:rPr lang="th-TH" sz="3200" b="1" dirty="0" smtClean="0">
                <a:latin typeface="FreesiaUPC" pitchFamily="34" charset="-34"/>
                <a:cs typeface="LilyUPC" pitchFamily="34" charset="-34"/>
              </a:rPr>
              <a:t>)</a:t>
            </a:r>
            <a:endParaRPr lang="en-US" sz="3200" b="1" dirty="0" smtClean="0">
              <a:latin typeface="FreesiaUPC" pitchFamily="34" charset="-34"/>
              <a:cs typeface="LilyUPC" pitchFamily="34" charset="-34"/>
            </a:endParaRPr>
          </a:p>
        </p:txBody>
      </p:sp>
      <p:pic>
        <p:nvPicPr>
          <p:cNvPr id="5" name="รูปภาพ 4" descr="P1030542.JPG"/>
          <p:cNvPicPr>
            <a:picLocks noChangeAspect="1"/>
          </p:cNvPicPr>
          <p:nvPr/>
        </p:nvPicPr>
        <p:blipFill>
          <a:blip r:embed="rId3" cstate="print">
            <a:lum bright="10000" contrast="40000"/>
          </a:blip>
          <a:stretch>
            <a:fillRect/>
          </a:stretch>
        </p:blipFill>
        <p:spPr>
          <a:xfrm>
            <a:off x="755576" y="4221088"/>
            <a:ext cx="6264696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รูปภาพ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285728"/>
            <a:ext cx="9144000" cy="1000132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ahoma" pitchFamily="34" charset="0"/>
                <a:ea typeface="+mj-ea"/>
                <a:cs typeface="FreesiaUPC" pitchFamily="34" charset="-34"/>
              </a:rPr>
              <a:t>วัตถุประสงค์  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uLnTx/>
                <a:uFillTx/>
                <a:latin typeface="Tahoma" pitchFamily="34" charset="0"/>
                <a:ea typeface="+mj-ea"/>
                <a:cs typeface="FreesiaUPC" pitchFamily="34" charset="-34"/>
              </a:rPr>
              <a:t>เพื่อประเมิน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1844824"/>
            <a:ext cx="9144000" cy="175432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514350" indent="-514350">
              <a:defRPr/>
            </a:pPr>
            <a:r>
              <a:rPr lang="th-TH" sz="3600" b="1" dirty="0" smtClean="0"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3600" b="1" dirty="0" smtClean="0">
                <a:latin typeface="FreesiaUPC" pitchFamily="34" charset="-34"/>
                <a:cs typeface="LilyUPC" pitchFamily="34" charset="-34"/>
              </a:rPr>
              <a:t>การศึกษาผลการพัฒนาระบบการดูแลผู้ป่วยโรคหืดในรพ.สต. อำเภอ เชียงยืน</a:t>
            </a:r>
            <a:r>
              <a:rPr lang="en-US" sz="3600" b="1" dirty="0" smtClean="0">
                <a:latin typeface="FreesiaUPC" pitchFamily="34" charset="-34"/>
                <a:cs typeface="LilyUPC" pitchFamily="34" charset="-34"/>
              </a:rPr>
              <a:t>-</a:t>
            </a:r>
            <a:r>
              <a:rPr lang="th-TH" sz="3600" b="1" dirty="0" smtClean="0">
                <a:latin typeface="FreesiaUPC" pitchFamily="34" charset="-34"/>
                <a:cs typeface="LilyUPC" pitchFamily="34" charset="-34"/>
              </a:rPr>
              <a:t>ชื่นชม ปี</a:t>
            </a:r>
            <a:r>
              <a:rPr lang="en-US" sz="3600" b="1" dirty="0" smtClean="0">
                <a:latin typeface="TH SarabunIT๙" pitchFamily="34" charset="-34"/>
                <a:cs typeface="LilyUPC" pitchFamily="34" charset="-34"/>
              </a:rPr>
              <a:t>2555</a:t>
            </a:r>
            <a:r>
              <a:rPr lang="en-US" sz="3600" b="1" dirty="0" smtClean="0">
                <a:latin typeface="FreesiaUPC" pitchFamily="34" charset="-34"/>
                <a:cs typeface="LilyUPC" pitchFamily="34" charset="-34"/>
              </a:rPr>
              <a:t> </a:t>
            </a:r>
            <a:r>
              <a:rPr lang="th-TH" sz="3600" b="1" dirty="0" smtClean="0">
                <a:solidFill>
                  <a:srgbClr val="C00000"/>
                </a:solidFill>
                <a:latin typeface="FreesiaUPC" pitchFamily="34" charset="-34"/>
                <a:cs typeface="LilyUPC" pitchFamily="34" charset="-34"/>
              </a:rPr>
              <a:t>ด้านบริบท ด้านปัจจัยนำเข้า</a:t>
            </a:r>
          </a:p>
          <a:p>
            <a:pPr marL="514350" indent="-514350">
              <a:defRPr/>
            </a:pPr>
            <a:r>
              <a:rPr lang="th-TH" sz="3600" b="1" dirty="0" smtClean="0">
                <a:solidFill>
                  <a:srgbClr val="C00000"/>
                </a:solidFill>
                <a:latin typeface="FreesiaUPC" pitchFamily="34" charset="-34"/>
                <a:cs typeface="LilyUPC" pitchFamily="34" charset="-34"/>
              </a:rPr>
              <a:t>                ด้านกระบวนการ และด้านผลการพัฒนา</a:t>
            </a:r>
          </a:p>
        </p:txBody>
      </p:sp>
      <p:pic>
        <p:nvPicPr>
          <p:cNvPr id="14338" name="Picture 2" descr="http://www.theiiat.or.th/media/km/thumbnail/3/90210144103/nw-90210144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65104"/>
            <a:ext cx="341987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H:\รูป\ร.พ.เชียงยืน\DSC_0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642938" y="64989"/>
            <a:ext cx="7975600" cy="1347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000" b="1" kern="10" dirty="0"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ahoma"/>
                <a:cs typeface="Tahoma"/>
              </a:rPr>
              <a:t>CUP</a:t>
            </a:r>
            <a:r>
              <a:rPr lang="th-TH" sz="4000" b="1" kern="10" dirty="0"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ahoma"/>
                <a:cs typeface="Tahoma"/>
              </a:rPr>
              <a:t>เชียงยืน ชื่นชม</a:t>
            </a:r>
          </a:p>
          <a:p>
            <a:pPr algn="ctr">
              <a:defRPr/>
            </a:pPr>
            <a:r>
              <a:rPr lang="th-TH" sz="4000" b="1" kern="10" dirty="0"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ahoma"/>
                <a:cs typeface="Tahoma"/>
              </a:rPr>
              <a:t>ยินดีต้อนรับ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รูปภาพ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214290"/>
            <a:ext cx="9144000" cy="928694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uLnTx/>
                <a:uFillTx/>
                <a:latin typeface="Tahoma" pitchFamily="34" charset="0"/>
                <a:ea typeface="+mj-ea"/>
                <a:cs typeface="FreesiaUPC" pitchFamily="34" charset="-34"/>
              </a:rPr>
              <a:t>กรอบแนวคิดการพัฒนาระบบการดูแลผู้ป่วยโรคหืด</a:t>
            </a:r>
          </a:p>
        </p:txBody>
      </p:sp>
      <p:graphicFrame>
        <p:nvGraphicFramePr>
          <p:cNvPr id="6" name="ไดอะแกรม 5"/>
          <p:cNvGraphicFramePr/>
          <p:nvPr/>
        </p:nvGraphicFramePr>
        <p:xfrm>
          <a:off x="179512" y="1397000"/>
          <a:ext cx="8784976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รูปภาพ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285728"/>
            <a:ext cx="9144000" cy="1000132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uLnTx/>
                <a:uFillTx/>
                <a:latin typeface="Tahoma" pitchFamily="34" charset="0"/>
                <a:ea typeface="+mj-ea"/>
                <a:cs typeface="FreesiaUPC" pitchFamily="34" charset="-34"/>
              </a:rPr>
              <a:t>ประชากร</a:t>
            </a:r>
            <a:endParaRPr kumimoji="0" lang="th-TH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uLnTx/>
              <a:uFillTx/>
              <a:latin typeface="Tahoma" pitchFamily="34" charset="0"/>
              <a:ea typeface="+mj-ea"/>
              <a:cs typeface="FreesiaUPC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4282" y="1428736"/>
            <a:ext cx="87154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th-TH" sz="2400" b="1" dirty="0" err="1" smtClean="0">
                <a:latin typeface="+mj-lt"/>
                <a:cs typeface="TH SarabunIT๙" pitchFamily="34" charset="-34"/>
              </a:rPr>
              <a:t>อส</a:t>
            </a:r>
            <a:r>
              <a:rPr lang="th-TH" sz="2400" b="1" dirty="0" smtClean="0">
                <a:latin typeface="+mj-lt"/>
                <a:cs typeface="TH SarabunIT๙" pitchFamily="34" charset="-34"/>
              </a:rPr>
              <a:t>ม. ที่ผ่านการอบรมการดูแลผู้ป่วยโรคหืด(</a:t>
            </a:r>
            <a:r>
              <a:rPr lang="en-US" sz="2400" b="1" dirty="0" err="1" smtClean="0">
                <a:latin typeface="+mj-lt"/>
                <a:cs typeface="TH SarabunIT๙" pitchFamily="34" charset="-34"/>
              </a:rPr>
              <a:t>Mr.Asthma</a:t>
            </a:r>
            <a:r>
              <a:rPr lang="th-TH" sz="2400" b="1" dirty="0" smtClean="0">
                <a:latin typeface="+mj-lt"/>
                <a:cs typeface="TH SarabunIT๙" pitchFamily="34" charset="-34"/>
              </a:rPr>
              <a:t>) จำนวน </a:t>
            </a:r>
            <a:r>
              <a:rPr lang="en-US" sz="2400" b="1" dirty="0" smtClean="0">
                <a:latin typeface="+mj-lt"/>
                <a:cs typeface="TH SarabunIT๙" pitchFamily="34" charset="-34"/>
              </a:rPr>
              <a:t>45</a:t>
            </a:r>
            <a:r>
              <a:rPr lang="th-TH" sz="2400" b="1" dirty="0" smtClean="0">
                <a:latin typeface="+mj-lt"/>
                <a:cs typeface="TH SarabunIT๙" pitchFamily="34" charset="-34"/>
              </a:rPr>
              <a:t> คน</a:t>
            </a:r>
            <a:endParaRPr lang="en-US" sz="2400" b="1" dirty="0" smtClean="0">
              <a:latin typeface="+mj-lt"/>
              <a:cs typeface="TH SarabunIT๙" pitchFamily="34" charset="-34"/>
            </a:endParaRPr>
          </a:p>
          <a:p>
            <a:r>
              <a:rPr lang="en-US" sz="2400" b="1" dirty="0" smtClean="0">
                <a:latin typeface="+mj-lt"/>
                <a:cs typeface="TH SarabunIT๙" pitchFamily="34" charset="-34"/>
              </a:rPr>
              <a:t> 2</a:t>
            </a:r>
            <a:r>
              <a:rPr lang="th-TH" sz="2400" b="1" dirty="0" smtClean="0">
                <a:latin typeface="+mj-lt"/>
                <a:cs typeface="TH SarabunIT๙" pitchFamily="34" charset="-34"/>
              </a:rPr>
              <a:t>. ผู้ป่วยโรคหืด </a:t>
            </a:r>
            <a:r>
              <a:rPr lang="en-US" sz="2400" b="1" dirty="0" smtClean="0">
                <a:latin typeface="+mj-lt"/>
                <a:cs typeface="TH SarabunIT๙" pitchFamily="34" charset="-34"/>
              </a:rPr>
              <a:t>45 </a:t>
            </a:r>
            <a:r>
              <a:rPr lang="th-TH" sz="2400" b="1" dirty="0" smtClean="0">
                <a:latin typeface="+mj-lt"/>
                <a:cs typeface="TH SarabunIT๙" pitchFamily="34" charset="-34"/>
              </a:rPr>
              <a:t>คน </a:t>
            </a:r>
            <a:r>
              <a:rPr lang="th-TH" sz="2400" b="1" dirty="0" smtClean="0">
                <a:solidFill>
                  <a:srgbClr val="FF0000"/>
                </a:solidFill>
                <a:latin typeface="+mj-lt"/>
                <a:cs typeface="TH SarabunIT๙" pitchFamily="34" charset="-34"/>
              </a:rPr>
              <a:t>(ผู้ป่วยโรคหืดที่ไปรักษาใน รพ.สต. 4 แห่ง และต้อง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TH SarabunIT๙" pitchFamily="34" charset="-34"/>
              </a:rPr>
              <a:t>admit</a:t>
            </a:r>
            <a:r>
              <a:rPr lang="th-TH" sz="2400" b="1" dirty="0" smtClean="0">
                <a:solidFill>
                  <a:srgbClr val="FF0000"/>
                </a:solidFill>
                <a:latin typeface="+mj-lt"/>
                <a:cs typeface="TH SarabunIT๙" pitchFamily="34" charset="-34"/>
              </a:rPr>
              <a:t>จำนวน 15คน และผู้ป่วยโรคหืดรายใหม่ที่ยังไม่ขึ้นทะเบียนรักษาคลินิกโรคหืด แต่ไปรับการรักษาใน รพ.สต. 4 แห่ง จำนวน 30 คน) </a:t>
            </a:r>
            <a:endParaRPr lang="en-US" sz="2400" b="1" dirty="0" smtClean="0">
              <a:solidFill>
                <a:srgbClr val="FF0000"/>
              </a:solidFill>
              <a:latin typeface="+mj-lt"/>
              <a:cs typeface="TH SarabunIT๙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3528" y="4149080"/>
            <a:ext cx="8352928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514350" indent="-514350" algn="ctr">
              <a:defRPr/>
            </a:pPr>
            <a:r>
              <a:rPr lang="th-TH" sz="3200" b="1" dirty="0" smtClean="0">
                <a:latin typeface="Tahoma" pitchFamily="34" charset="0"/>
                <a:cs typeface="FreesiaUPC" pitchFamily="34" charset="-34"/>
              </a:rPr>
              <a:t>โดยนำ </a:t>
            </a:r>
            <a:r>
              <a:rPr lang="th-TH" sz="3200" b="1" dirty="0" err="1" smtClean="0">
                <a:latin typeface="Tahoma" pitchFamily="34" charset="0"/>
                <a:cs typeface="FreesiaUPC" pitchFamily="34" charset="-34"/>
              </a:rPr>
              <a:t>อส</a:t>
            </a:r>
            <a:r>
              <a:rPr lang="th-TH" sz="3200" b="1" dirty="0" smtClean="0">
                <a:latin typeface="Tahoma" pitchFamily="34" charset="0"/>
                <a:cs typeface="FreesiaUPC" pitchFamily="34" charset="-34"/>
              </a:rPr>
              <a:t>ม.และผู้ป่วยโรคหืดที่อยู่ในหมู่บ้านเดียวกัน</a:t>
            </a:r>
            <a:endParaRPr lang="en-US" sz="3200" b="1" dirty="0" smtClean="0">
              <a:latin typeface="Tahoma" pitchFamily="34" charset="0"/>
              <a:cs typeface="FreesiaUPC" pitchFamily="34" charset="-34"/>
            </a:endParaRP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797152"/>
            <a:ext cx="3888432" cy="2060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รูปภาพ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0" y="357166"/>
            <a:ext cx="9144000" cy="1285884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FreesiaUPC" pitchFamily="34" charset="-34"/>
              </a:rPr>
              <a:t>เครื่องมือในการเก็บข้อมูล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FreesiaUPC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7154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การพัฒนาระบบการดูแลผู้ป่วยโรคหืดครั้งนี้ มีเครื่องมือเก็บข้อมูล </a:t>
            </a:r>
            <a:r>
              <a:rPr lang="en-US" sz="2000" b="1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4</a:t>
            </a:r>
            <a:r>
              <a:rPr lang="th-TH" sz="20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ส่วน คือ</a:t>
            </a:r>
            <a:endParaRPr lang="th-TH" sz="20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1857364"/>
            <a:ext cx="8715404" cy="89255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C00000"/>
                </a:solidFill>
                <a:latin typeface="+mj-lt"/>
                <a:cs typeface="TH SarabunIT๙" pitchFamily="34" charset="-34"/>
              </a:rPr>
              <a:t>1</a:t>
            </a:r>
            <a:r>
              <a:rPr lang="th-TH" sz="2600" b="1" dirty="0" smtClean="0">
                <a:solidFill>
                  <a:srgbClr val="C00000"/>
                </a:solidFill>
                <a:latin typeface="+mj-lt"/>
                <a:cs typeface="FreesiaUPC" pitchFamily="34" charset="-34"/>
              </a:rPr>
              <a:t>.ทะเบียน/รายงาน</a:t>
            </a:r>
            <a:r>
              <a:rPr lang="en-US" sz="2600" b="1" dirty="0" smtClean="0">
                <a:solidFill>
                  <a:srgbClr val="C00000"/>
                </a:solidFill>
                <a:latin typeface="+mj-lt"/>
                <a:cs typeface="FreesiaUPC" pitchFamily="34" charset="-34"/>
              </a:rPr>
              <a:t> </a:t>
            </a:r>
            <a:r>
              <a:rPr lang="th-TH" sz="2600" b="1" dirty="0" smtClean="0">
                <a:solidFill>
                  <a:srgbClr val="C00000"/>
                </a:solidFill>
                <a:latin typeface="+mj-lt"/>
                <a:cs typeface="FreesiaUPC" pitchFamily="34" charset="-34"/>
              </a:rPr>
              <a:t>เพื่อเก็บข้อมูลการค้นหาผู้ป่วยโรคหืด และการรักษาโรคหืดใน</a:t>
            </a:r>
            <a:r>
              <a:rPr lang="en-US" sz="2600" b="1" dirty="0" smtClean="0">
                <a:solidFill>
                  <a:srgbClr val="C00000"/>
                </a:solidFill>
                <a:latin typeface="+mj-lt"/>
                <a:cs typeface="TH SarabunIT๙" pitchFamily="34" charset="-34"/>
              </a:rPr>
              <a:t>4 </a:t>
            </a:r>
            <a:r>
              <a:rPr lang="th-TH" sz="2600" b="1" dirty="0" smtClean="0">
                <a:solidFill>
                  <a:srgbClr val="C00000"/>
                </a:solidFill>
                <a:latin typeface="+mj-lt"/>
                <a:cs typeface="FreesiaUPC" pitchFamily="34" charset="-34"/>
              </a:rPr>
              <a:t>รพ.สต. ซึ่งเป็นทะเบียน/รายงานประจำ (เก็บข้อมูล</a:t>
            </a:r>
            <a:r>
              <a:rPr lang="en-US" sz="2600" b="1" dirty="0" smtClean="0">
                <a:solidFill>
                  <a:srgbClr val="C00000"/>
                </a:solidFill>
                <a:latin typeface="+mj-lt"/>
                <a:cs typeface="TH SarabunIT๙" pitchFamily="34" charset="-34"/>
              </a:rPr>
              <a:t>1</a:t>
            </a:r>
            <a:r>
              <a:rPr lang="en-US" sz="2600" b="1" dirty="0" smtClean="0">
                <a:solidFill>
                  <a:srgbClr val="C00000"/>
                </a:solidFill>
                <a:latin typeface="+mj-lt"/>
                <a:cs typeface="FreesiaUPC" pitchFamily="34" charset="-34"/>
              </a:rPr>
              <a:t> </a:t>
            </a:r>
            <a:r>
              <a:rPr lang="th-TH" sz="2600" b="1" dirty="0" smtClean="0">
                <a:solidFill>
                  <a:srgbClr val="C00000"/>
                </a:solidFill>
                <a:latin typeface="+mj-lt"/>
                <a:cs typeface="FreesiaUPC" pitchFamily="34" charset="-34"/>
              </a:rPr>
              <a:t>ต.ค. </a:t>
            </a:r>
            <a:r>
              <a:rPr lang="en-US" sz="2600" b="1" dirty="0" smtClean="0">
                <a:solidFill>
                  <a:srgbClr val="C00000"/>
                </a:solidFill>
                <a:latin typeface="+mj-lt"/>
                <a:cs typeface="TH SarabunIT๙" pitchFamily="34" charset="-34"/>
              </a:rPr>
              <a:t>55</a:t>
            </a:r>
            <a:r>
              <a:rPr lang="th-TH" sz="2600" b="1" dirty="0" smtClean="0">
                <a:solidFill>
                  <a:srgbClr val="C00000"/>
                </a:solidFill>
                <a:latin typeface="+mj-lt"/>
                <a:cs typeface="FreesiaUPC" pitchFamily="34" charset="-34"/>
              </a:rPr>
              <a:t> -</a:t>
            </a:r>
            <a:r>
              <a:rPr lang="th-TH" sz="2600" b="1" dirty="0" smtClean="0">
                <a:solidFill>
                  <a:srgbClr val="C00000"/>
                </a:solidFill>
                <a:latin typeface="+mj-lt"/>
                <a:cs typeface="TH SarabunIT๙" pitchFamily="34" charset="-34"/>
              </a:rPr>
              <a:t> </a:t>
            </a:r>
            <a:r>
              <a:rPr lang="en-US" sz="2600" b="1" dirty="0" smtClean="0">
                <a:solidFill>
                  <a:srgbClr val="C00000"/>
                </a:solidFill>
                <a:latin typeface="+mj-lt"/>
                <a:cs typeface="TH SarabunIT๙" pitchFamily="34" charset="-34"/>
              </a:rPr>
              <a:t>30</a:t>
            </a:r>
            <a:r>
              <a:rPr lang="th-TH" sz="2600" b="1" dirty="0" smtClean="0">
                <a:solidFill>
                  <a:srgbClr val="C00000"/>
                </a:solidFill>
                <a:latin typeface="+mj-lt"/>
                <a:cs typeface="FreesiaUPC" pitchFamily="34" charset="-34"/>
              </a:rPr>
              <a:t> ก.ย.</a:t>
            </a:r>
            <a:r>
              <a:rPr lang="en-US" sz="2600" b="1" dirty="0" smtClean="0">
                <a:solidFill>
                  <a:srgbClr val="C00000"/>
                </a:solidFill>
                <a:latin typeface="+mj-lt"/>
                <a:cs typeface="TH SarabunIT๙" pitchFamily="34" charset="-34"/>
              </a:rPr>
              <a:t>56</a:t>
            </a:r>
            <a:r>
              <a:rPr lang="th-TH" sz="2600" b="1" dirty="0" smtClean="0">
                <a:solidFill>
                  <a:srgbClr val="C00000"/>
                </a:solidFill>
                <a:latin typeface="+mj-lt"/>
                <a:cs typeface="FreesiaUPC" pitchFamily="34" charset="-34"/>
              </a:rPr>
              <a:t>)</a:t>
            </a:r>
            <a:endParaRPr lang="th-TH" sz="2600" b="1" dirty="0">
              <a:solidFill>
                <a:srgbClr val="C00000"/>
              </a:solidFill>
              <a:latin typeface="+mj-lt"/>
              <a:cs typeface="FreesiaUPC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3071810"/>
            <a:ext cx="8786874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  <a:cs typeface="TH SarabunIT๙" pitchFamily="34" charset="-34"/>
              </a:rPr>
              <a:t>2</a:t>
            </a:r>
            <a:r>
              <a:rPr lang="th-TH" b="1" dirty="0" smtClean="0">
                <a:latin typeface="+mj-lt"/>
                <a:cs typeface="FreesiaUPC" pitchFamily="34" charset="-34"/>
              </a:rPr>
              <a:t>.แบบทดสอบความรู้ ความเข้าใจในโรคหืดเก็บข้อมูลจาก </a:t>
            </a:r>
            <a:r>
              <a:rPr lang="th-TH" b="1" dirty="0" err="1" smtClean="0">
                <a:latin typeface="+mj-lt"/>
                <a:cs typeface="FreesiaUPC" pitchFamily="34" charset="-34"/>
              </a:rPr>
              <a:t>อส</a:t>
            </a:r>
            <a:r>
              <a:rPr lang="th-TH" b="1" dirty="0" smtClean="0">
                <a:latin typeface="+mj-lt"/>
                <a:cs typeface="FreesiaUPC" pitchFamily="34" charset="-34"/>
              </a:rPr>
              <a:t>ม. ซึ่งผู้ประเมิน    </a:t>
            </a:r>
          </a:p>
          <a:p>
            <a:r>
              <a:rPr lang="th-TH" b="1" dirty="0" smtClean="0">
                <a:latin typeface="+mj-lt"/>
                <a:cs typeface="FreesiaUPC" pitchFamily="34" charset="-34"/>
              </a:rPr>
              <a:t>     โครงการสร้างขึ้นเอง (เก็บข้อมูล </a:t>
            </a:r>
            <a:r>
              <a:rPr lang="en-US" b="1" dirty="0" smtClean="0">
                <a:latin typeface="+mj-lt"/>
                <a:cs typeface="TH SarabunIT๙" pitchFamily="34" charset="-34"/>
              </a:rPr>
              <a:t>20</a:t>
            </a:r>
            <a:r>
              <a:rPr lang="th-TH" b="1" dirty="0" smtClean="0">
                <a:latin typeface="+mj-lt"/>
                <a:cs typeface="FreesiaUPC" pitchFamily="34" charset="-34"/>
              </a:rPr>
              <a:t> ม.ค.-</a:t>
            </a:r>
            <a:r>
              <a:rPr lang="en-US" b="1" dirty="0" smtClean="0">
                <a:latin typeface="+mj-lt"/>
                <a:cs typeface="FreesiaUPC" pitchFamily="34" charset="-34"/>
              </a:rPr>
              <a:t> </a:t>
            </a:r>
            <a:r>
              <a:rPr lang="en-US" b="1" dirty="0" smtClean="0">
                <a:latin typeface="+mj-lt"/>
                <a:cs typeface="TH SarabunIT๙" pitchFamily="34" charset="-34"/>
              </a:rPr>
              <a:t>1</a:t>
            </a:r>
            <a:r>
              <a:rPr lang="th-TH" b="1" dirty="0" smtClean="0">
                <a:latin typeface="+mj-lt"/>
                <a:cs typeface="FreesiaUPC" pitchFamily="34" charset="-34"/>
              </a:rPr>
              <a:t>พ.ค.</a:t>
            </a:r>
            <a:r>
              <a:rPr lang="en-US" b="1" dirty="0" smtClean="0">
                <a:latin typeface="+mj-lt"/>
                <a:cs typeface="TH SarabunIT๙" pitchFamily="34" charset="-34"/>
              </a:rPr>
              <a:t>56</a:t>
            </a:r>
            <a:r>
              <a:rPr lang="th-TH" b="1" dirty="0" smtClean="0">
                <a:latin typeface="+mj-lt"/>
                <a:cs typeface="FreesiaUPC" pitchFamily="34" charset="-34"/>
              </a:rPr>
              <a:t>)</a:t>
            </a:r>
            <a:endParaRPr lang="th-TH" b="1" dirty="0">
              <a:latin typeface="+mj-lt"/>
              <a:cs typeface="FreesiaUPC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4143380"/>
            <a:ext cx="8715436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  <a:cs typeface="TH SarabunIT๙" pitchFamily="34" charset="-34"/>
              </a:rPr>
              <a:t>3</a:t>
            </a:r>
            <a:r>
              <a:rPr lang="th-TH" b="1" dirty="0" smtClean="0">
                <a:latin typeface="+mj-lt"/>
                <a:cs typeface="FreesiaUPC" pitchFamily="34" charset="-34"/>
              </a:rPr>
              <a:t>.</a:t>
            </a:r>
            <a:r>
              <a:rPr lang="th-TH" dirty="0" smtClean="0">
                <a:latin typeface="+mj-lt"/>
                <a:cs typeface="FreesiaUPC" pitchFamily="34" charset="-34"/>
              </a:rPr>
              <a:t> </a:t>
            </a:r>
            <a:r>
              <a:rPr lang="th-TH" b="1" dirty="0" smtClean="0">
                <a:latin typeface="+mj-lt"/>
                <a:cs typeface="FreesiaUPC" pitchFamily="34" charset="-34"/>
              </a:rPr>
              <a:t>แบบบันทึกข้อมูล เก็บจากแบบประเมินระดับการควบคุมโรคหืด</a:t>
            </a:r>
            <a:r>
              <a:rPr lang="en-US" b="1" dirty="0" smtClean="0">
                <a:latin typeface="+mj-lt"/>
                <a:cs typeface="FreesiaUPC" pitchFamily="34" charset="-34"/>
              </a:rPr>
              <a:t> </a:t>
            </a:r>
          </a:p>
          <a:p>
            <a:r>
              <a:rPr lang="th-TH" b="1" dirty="0" smtClean="0">
                <a:latin typeface="+mj-lt"/>
                <a:cs typeface="FreesiaUPC" pitchFamily="34" charset="-34"/>
              </a:rPr>
              <a:t>     (เก็บข้อมูล </a:t>
            </a:r>
            <a:r>
              <a:rPr lang="en-US" b="1" dirty="0" smtClean="0">
                <a:latin typeface="+mj-lt"/>
                <a:cs typeface="TH SarabunIT๙" pitchFamily="34" charset="-34"/>
              </a:rPr>
              <a:t>20</a:t>
            </a:r>
            <a:r>
              <a:rPr lang="th-TH" b="1" dirty="0" smtClean="0">
                <a:latin typeface="+mj-lt"/>
                <a:cs typeface="FreesiaUPC" pitchFamily="34" charset="-34"/>
              </a:rPr>
              <a:t> ม.ค.-</a:t>
            </a:r>
            <a:r>
              <a:rPr lang="en-US" b="1" dirty="0" smtClean="0">
                <a:latin typeface="+mj-lt"/>
                <a:cs typeface="TH SarabunIT๙" pitchFamily="34" charset="-34"/>
              </a:rPr>
              <a:t>30</a:t>
            </a:r>
            <a:r>
              <a:rPr lang="th-TH" b="1" dirty="0" err="1" smtClean="0">
                <a:latin typeface="+mj-lt"/>
                <a:cs typeface="FreesiaUPC" pitchFamily="34" charset="-34"/>
              </a:rPr>
              <a:t>ก.ย</a:t>
            </a:r>
            <a:r>
              <a:rPr lang="en-US" b="1" dirty="0" smtClean="0">
                <a:latin typeface="+mj-lt"/>
                <a:cs typeface="FreesiaUPC" pitchFamily="34" charset="-34"/>
              </a:rPr>
              <a:t> </a:t>
            </a:r>
            <a:r>
              <a:rPr lang="en-US" b="1" dirty="0" smtClean="0">
                <a:latin typeface="+mj-lt"/>
                <a:cs typeface="TH SarabunIT๙" pitchFamily="34" charset="-34"/>
              </a:rPr>
              <a:t>56</a:t>
            </a:r>
            <a:r>
              <a:rPr lang="th-TH" b="1" dirty="0" smtClean="0">
                <a:latin typeface="+mj-lt"/>
                <a:cs typeface="FreesiaUPC" pitchFamily="34" charset="-34"/>
              </a:rPr>
              <a:t>)</a:t>
            </a:r>
            <a:endParaRPr lang="th-TH" b="1" dirty="0">
              <a:latin typeface="+mj-lt"/>
              <a:cs typeface="FreesiaUPC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5214950"/>
            <a:ext cx="8715436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  <a:cs typeface="TH SarabunIT๙" pitchFamily="34" charset="-34"/>
              </a:rPr>
              <a:t>4</a:t>
            </a:r>
            <a:r>
              <a:rPr lang="th-TH" b="1" dirty="0" smtClean="0">
                <a:latin typeface="+mj-lt"/>
                <a:cs typeface="TH SarabunIT๙" pitchFamily="34" charset="-34"/>
              </a:rPr>
              <a:t>.</a:t>
            </a:r>
            <a:r>
              <a:rPr lang="th-TH" dirty="0" smtClean="0">
                <a:latin typeface="+mj-lt"/>
                <a:cs typeface="FreesiaUPC" pitchFamily="34" charset="-34"/>
              </a:rPr>
              <a:t> </a:t>
            </a:r>
            <a:r>
              <a:rPr lang="th-TH" b="1" dirty="0" smtClean="0">
                <a:latin typeface="+mj-lt"/>
                <a:cs typeface="FreesiaUPC" pitchFamily="34" charset="-34"/>
              </a:rPr>
              <a:t>ทะเบียนการเข้านอนรับการรักษาโรงพยาบาลเชียงยืน</a:t>
            </a:r>
          </a:p>
          <a:p>
            <a:r>
              <a:rPr lang="th-TH" b="1" dirty="0" smtClean="0">
                <a:latin typeface="+mj-lt"/>
                <a:cs typeface="FreesiaUPC" pitchFamily="34" charset="-34"/>
              </a:rPr>
              <a:t>     (เก็บข้อมูล </a:t>
            </a:r>
            <a:r>
              <a:rPr lang="en-US" b="1" dirty="0" smtClean="0">
                <a:latin typeface="+mj-lt"/>
                <a:cs typeface="TH SarabunIT๙" pitchFamily="34" charset="-34"/>
              </a:rPr>
              <a:t>20</a:t>
            </a:r>
            <a:r>
              <a:rPr lang="th-TH" b="1" dirty="0" smtClean="0">
                <a:latin typeface="+mj-lt"/>
                <a:cs typeface="FreesiaUPC" pitchFamily="34" charset="-34"/>
              </a:rPr>
              <a:t> ม.ค.-</a:t>
            </a:r>
            <a:r>
              <a:rPr lang="en-US" b="1" dirty="0" smtClean="0">
                <a:latin typeface="+mj-lt"/>
                <a:cs typeface="TH SarabunIT๙" pitchFamily="34" charset="-34"/>
              </a:rPr>
              <a:t>30</a:t>
            </a:r>
            <a:r>
              <a:rPr lang="th-TH" b="1" dirty="0" smtClean="0">
                <a:latin typeface="+mj-lt"/>
                <a:cs typeface="FreesiaUPC" pitchFamily="34" charset="-34"/>
              </a:rPr>
              <a:t> </a:t>
            </a:r>
            <a:r>
              <a:rPr lang="th-TH" b="1" dirty="0" err="1" smtClean="0">
                <a:latin typeface="+mj-lt"/>
                <a:cs typeface="FreesiaUPC" pitchFamily="34" charset="-34"/>
              </a:rPr>
              <a:t>ก.ย</a:t>
            </a:r>
            <a:r>
              <a:rPr lang="en-US" b="1" dirty="0" smtClean="0">
                <a:latin typeface="+mj-lt"/>
                <a:cs typeface="FreesiaUPC" pitchFamily="34" charset="-34"/>
              </a:rPr>
              <a:t> </a:t>
            </a:r>
            <a:r>
              <a:rPr lang="en-US" b="1" dirty="0" smtClean="0">
                <a:latin typeface="+mj-lt"/>
                <a:cs typeface="TH SarabunIT๙" pitchFamily="34" charset="-34"/>
              </a:rPr>
              <a:t>56</a:t>
            </a:r>
            <a:r>
              <a:rPr lang="th-TH" b="1" dirty="0" smtClean="0">
                <a:latin typeface="+mj-lt"/>
                <a:cs typeface="FreesiaUPC" pitchFamily="34" charset="-34"/>
              </a:rPr>
              <a:t>)</a:t>
            </a:r>
            <a:endParaRPr lang="th-TH" b="1" dirty="0">
              <a:latin typeface="+mj-lt"/>
              <a:cs typeface="FreesiaUPC" pitchFamily="34" charset="-34"/>
            </a:endParaRPr>
          </a:p>
        </p:txBody>
      </p:sp>
      <p:pic>
        <p:nvPicPr>
          <p:cNvPr id="9" name="รูปภาพ 8" descr="P1030542.JPG"/>
          <p:cNvPicPr>
            <a:picLocks noChangeAspect="1"/>
          </p:cNvPicPr>
          <p:nvPr/>
        </p:nvPicPr>
        <p:blipFill>
          <a:blip r:embed="rId3" cstate="print">
            <a:lum bright="20000" contrast="40000"/>
          </a:blip>
          <a:stretch>
            <a:fillRect/>
          </a:stretch>
        </p:blipFill>
        <p:spPr>
          <a:xfrm>
            <a:off x="6286512" y="4875619"/>
            <a:ext cx="2857488" cy="1982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รูปภาพ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0" y="0"/>
            <a:ext cx="9144000" cy="107157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/>
            </a:r>
            <a:b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</a:br>
            <a:endParaRPr kumimoji="0" lang="th-TH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  <a:p>
            <a:pPr algn="ctr"/>
            <a:r>
              <a:rPr lang="th-TH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เกณฑ์ในการพัฒนาระบบการดูแลผู้ป่วยโรคหืด ตามวัตถุประสงค์</a:t>
            </a:r>
            <a:endParaRPr lang="en-US" b="1" dirty="0" smtClean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/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</a:b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4282" y="1124744"/>
            <a:ext cx="87868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defRPr/>
            </a:pPr>
            <a:r>
              <a:rPr lang="th-TH" b="1" dirty="0" smtClean="0">
                <a:latin typeface="+mj-lt"/>
                <a:cs typeface="TH SarabunIT๙" pitchFamily="34" charset="-34"/>
              </a:rPr>
              <a:t>ผลการพัฒนาระบบการดูแลผู้ป่วยโรคหืดในรพ.สต. อำเภอเชียงยืน</a:t>
            </a:r>
            <a:r>
              <a:rPr lang="en-US" b="1" dirty="0" smtClean="0">
                <a:latin typeface="+mj-lt"/>
                <a:cs typeface="TH SarabunIT๙" pitchFamily="34" charset="-34"/>
              </a:rPr>
              <a:t>-</a:t>
            </a:r>
            <a:r>
              <a:rPr lang="th-TH" b="1" dirty="0" smtClean="0">
                <a:latin typeface="+mj-lt"/>
                <a:cs typeface="TH SarabunIT๙" pitchFamily="34" charset="-34"/>
              </a:rPr>
              <a:t>ชื่นชมปี</a:t>
            </a:r>
            <a:r>
              <a:rPr lang="en-US" b="1" dirty="0" smtClean="0">
                <a:latin typeface="+mj-lt"/>
                <a:cs typeface="TH SarabunIT๙" pitchFamily="34" charset="-34"/>
              </a:rPr>
              <a:t>  2556 </a:t>
            </a:r>
            <a:r>
              <a:rPr lang="th-TH" b="1" dirty="0" smtClean="0">
                <a:latin typeface="+mj-lt"/>
                <a:cs typeface="TH SarabunIT๙" pitchFamily="34" charset="-34"/>
              </a:rPr>
              <a:t> </a:t>
            </a:r>
            <a:r>
              <a:rPr lang="th-TH" b="1" dirty="0" smtClean="0">
                <a:solidFill>
                  <a:srgbClr val="FF0000"/>
                </a:solidFill>
                <a:latin typeface="+mj-lt"/>
                <a:cs typeface="TH SarabunIT๙" pitchFamily="34" charset="-34"/>
              </a:rPr>
              <a:t>ด้านบริบท ด้านปัจจัยนำเข้า ด้านกระบวนการและด้านผลการพัฒนา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/>
        </p:nvGraphicFramePr>
        <p:xfrm>
          <a:off x="0" y="2622606"/>
          <a:ext cx="9144000" cy="4329155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868144"/>
                <a:gridCol w="3275856"/>
              </a:tblGrid>
              <a:tr h="546319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solidFill>
                            <a:srgbClr val="C00000"/>
                          </a:solidFill>
                          <a:latin typeface="+mj-lt"/>
                        </a:rPr>
                        <a:t>ตัวชี้วัด</a:t>
                      </a:r>
                      <a:endParaRPr lang="th-TH" sz="3600" dirty="0">
                        <a:solidFill>
                          <a:srgbClr val="C00000"/>
                        </a:solidFill>
                        <a:latin typeface="+mj-lt"/>
                        <a:cs typeface="FreesiaUPC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solidFill>
                            <a:srgbClr val="C00000"/>
                          </a:solidFill>
                          <a:latin typeface="+mj-lt"/>
                        </a:rPr>
                        <a:t>เกณฑ์</a:t>
                      </a:r>
                      <a:endParaRPr lang="th-TH" sz="3600" dirty="0">
                        <a:solidFill>
                          <a:srgbClr val="C00000"/>
                        </a:solidFill>
                        <a:latin typeface="+mj-lt"/>
                        <a:cs typeface="FreesiaUPC" pitchFamily="34" charset="-34"/>
                      </a:endParaRPr>
                    </a:p>
                  </a:txBody>
                  <a:tcPr/>
                </a:tc>
              </a:tr>
              <a:tr h="8618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latin typeface="+mj-lt"/>
                          <a:cs typeface="TH SarabunIT๙" pitchFamily="34" charset="-34"/>
                        </a:rPr>
                        <a:t>1</a:t>
                      </a:r>
                      <a:r>
                        <a:rPr lang="th-TH" sz="2400" b="1" kern="1200" dirty="0" smtClean="0">
                          <a:latin typeface="+mj-lt"/>
                          <a:cs typeface="TH SarabunIT๙" pitchFamily="34" charset="-34"/>
                        </a:rPr>
                        <a:t>.อัตราการค้นหาผู้ป่วยรายใหม่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+mj-lt"/>
                          <a:cs typeface="TH SarabunIT๙" pitchFamily="34" charset="-34"/>
                        </a:rPr>
                        <a:t>1</a:t>
                      </a:r>
                      <a:r>
                        <a:rPr lang="th-TH" sz="2400" b="1" dirty="0" smtClean="0">
                          <a:latin typeface="+mj-lt"/>
                          <a:cs typeface="TH SarabunIT๙" pitchFamily="34" charset="-34"/>
                        </a:rPr>
                        <a:t>.ไม่ต่ำกว่า ร้อยละ </a:t>
                      </a:r>
                      <a:r>
                        <a:rPr lang="en-US" sz="2400" b="1" dirty="0" smtClean="0">
                          <a:latin typeface="+mj-lt"/>
                          <a:cs typeface="TH SarabunIT๙" pitchFamily="34" charset="-34"/>
                        </a:rPr>
                        <a:t>70</a:t>
                      </a:r>
                    </a:p>
                  </a:txBody>
                  <a:tcPr/>
                </a:tc>
              </a:tr>
              <a:tr h="8618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latin typeface="+mj-lt"/>
                          <a:cs typeface="TH SarabunIT๙" pitchFamily="34" charset="-34"/>
                        </a:rPr>
                        <a:t>2</a:t>
                      </a:r>
                      <a:r>
                        <a:rPr lang="th-TH" sz="2400" b="1" kern="1200" dirty="0" smtClean="0">
                          <a:latin typeface="+mj-lt"/>
                          <a:cs typeface="TH SarabunIT๙" pitchFamily="34" charset="-34"/>
                        </a:rPr>
                        <a:t>.การประเมินการควบคุมโรค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+mj-lt"/>
                          <a:cs typeface="TH SarabunIT๙" pitchFamily="34" charset="-34"/>
                        </a:rPr>
                        <a:t>2</a:t>
                      </a:r>
                      <a:r>
                        <a:rPr lang="th-TH" sz="2400" b="1" dirty="0" smtClean="0">
                          <a:latin typeface="+mj-lt"/>
                          <a:cs typeface="TH SarabunIT๙" pitchFamily="34" charset="-34"/>
                        </a:rPr>
                        <a:t>.ไม่ต่ำกว่า</a:t>
                      </a:r>
                      <a:r>
                        <a:rPr lang="th-TH" sz="2400" b="1" baseline="0" dirty="0" smtClean="0">
                          <a:latin typeface="+mj-lt"/>
                          <a:cs typeface="TH SarabunIT๙" pitchFamily="34" charset="-34"/>
                        </a:rPr>
                        <a:t> ร้อยละ </a:t>
                      </a:r>
                      <a:r>
                        <a:rPr lang="en-US" sz="2400" b="1" baseline="0" dirty="0" smtClean="0">
                          <a:latin typeface="+mj-lt"/>
                          <a:cs typeface="TH SarabunIT๙" pitchFamily="34" charset="-34"/>
                        </a:rPr>
                        <a:t>80</a:t>
                      </a:r>
                    </a:p>
                  </a:txBody>
                  <a:tcPr/>
                </a:tc>
              </a:tr>
              <a:tr h="969125">
                <a:tc>
                  <a:txBody>
                    <a:bodyPr/>
                    <a:lstStyle/>
                    <a:p>
                      <a:r>
                        <a:rPr lang="en-US" sz="2400" b="1" kern="1200" dirty="0" smtClean="0">
                          <a:latin typeface="+mj-lt"/>
                          <a:cs typeface="TH SarabunIT๙" pitchFamily="34" charset="-34"/>
                        </a:rPr>
                        <a:t>3</a:t>
                      </a:r>
                      <a:r>
                        <a:rPr lang="th-TH" sz="2400" b="1" kern="1200" dirty="0" smtClean="0">
                          <a:latin typeface="+mj-lt"/>
                          <a:cs typeface="TH SarabunIT๙" pitchFamily="34" charset="-34"/>
                        </a:rPr>
                        <a:t>.อัตราการนอนโรงพยาบาล</a:t>
                      </a:r>
                      <a:endParaRPr lang="th-TH" sz="24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+mn-ea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baseline="0" dirty="0" smtClean="0">
                          <a:latin typeface="+mj-lt"/>
                          <a:cs typeface="TH SarabunIT๙" pitchFamily="34" charset="-34"/>
                        </a:rPr>
                        <a:t>3</a:t>
                      </a:r>
                      <a:r>
                        <a:rPr lang="th-TH" sz="2400" b="1" baseline="0" dirty="0" smtClean="0">
                          <a:latin typeface="+mj-lt"/>
                          <a:cs typeface="TH SarabunIT๙" pitchFamily="34" charset="-34"/>
                        </a:rPr>
                        <a:t>.ไม่เกิน ร้อยละ </a:t>
                      </a:r>
                      <a:r>
                        <a:rPr lang="en-US" sz="2400" b="1" baseline="0" dirty="0" smtClean="0">
                          <a:latin typeface="+mj-lt"/>
                          <a:cs typeface="TH SarabunIT๙" pitchFamily="34" charset="-34"/>
                        </a:rPr>
                        <a:t>5</a:t>
                      </a:r>
                      <a:endParaRPr lang="th-TH" sz="2400" b="1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9962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latin typeface="+mj-lt"/>
                          <a:cs typeface="TH SarabunIT๙" pitchFamily="34" charset="-34"/>
                        </a:rPr>
                        <a:t>4</a:t>
                      </a:r>
                      <a:r>
                        <a:rPr lang="th-TH" sz="2400" b="1" kern="1200" dirty="0" smtClean="0">
                          <a:latin typeface="+mj-lt"/>
                          <a:cs typeface="TH SarabunIT๙" pitchFamily="34" charset="-34"/>
                        </a:rPr>
                        <a:t>. ร้อยละ</a:t>
                      </a:r>
                      <a:r>
                        <a:rPr lang="th-TH" sz="2400" b="1" kern="1200" dirty="0" err="1" smtClean="0">
                          <a:latin typeface="+mj-lt"/>
                          <a:cs typeface="TH SarabunIT๙" pitchFamily="34" charset="-34"/>
                        </a:rPr>
                        <a:t>ของอ</a:t>
                      </a:r>
                      <a:r>
                        <a:rPr lang="th-TH" sz="2400" b="1" kern="1200" dirty="0" smtClean="0">
                          <a:latin typeface="+mj-lt"/>
                          <a:cs typeface="TH SarabunIT๙" pitchFamily="34" charset="-34"/>
                        </a:rPr>
                        <a:t>สม. มีความรู้ ความเข้าใจโรคหืดผ่านเกณฑ์ </a:t>
                      </a:r>
                      <a:r>
                        <a:rPr lang="en-US" sz="2400" b="1" kern="1200" dirty="0" smtClean="0">
                          <a:latin typeface="+mj-lt"/>
                          <a:cs typeface="TH SarabunIT๙" pitchFamily="34" charset="-34"/>
                        </a:rPr>
                        <a:t>(</a:t>
                      </a:r>
                      <a:r>
                        <a:rPr lang="th-TH" sz="2400" b="1" kern="1200" dirty="0" smtClean="0">
                          <a:latin typeface="+mj-lt"/>
                          <a:cs typeface="TH SarabunIT๙" pitchFamily="34" charset="-34"/>
                        </a:rPr>
                        <a:t>ร้อยละ</a:t>
                      </a:r>
                      <a:r>
                        <a:rPr lang="en-US" sz="2400" b="1" kern="1200" baseline="0" dirty="0" smtClean="0">
                          <a:latin typeface="+mj-lt"/>
                          <a:cs typeface="TH SarabunIT๙" pitchFamily="34" charset="-34"/>
                        </a:rPr>
                        <a:t> 60</a:t>
                      </a:r>
                      <a:r>
                        <a:rPr lang="en-US" sz="2400" b="1" kern="1200" dirty="0" smtClean="0">
                          <a:latin typeface="+mj-lt"/>
                          <a:cs typeface="TH SarabunIT๙" pitchFamily="34" charset="-34"/>
                        </a:rPr>
                        <a:t>)</a:t>
                      </a:r>
                      <a:endParaRPr lang="en-US" sz="2400" b="1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+mj-lt"/>
                          <a:cs typeface="TH SarabunIT๙" pitchFamily="34" charset="-34"/>
                        </a:rPr>
                        <a:t>4</a:t>
                      </a:r>
                      <a:r>
                        <a:rPr lang="th-TH" sz="2400" b="1" dirty="0" smtClean="0">
                          <a:latin typeface="+mj-lt"/>
                          <a:cs typeface="TH SarabunIT๙" pitchFamily="34" charset="-34"/>
                        </a:rPr>
                        <a:t>. ไม่ต่ำกว่า ร้อยละ </a:t>
                      </a:r>
                      <a:r>
                        <a:rPr lang="en-US" sz="2400" b="1" dirty="0" smtClean="0">
                          <a:latin typeface="+mj-lt"/>
                          <a:cs typeface="TH SarabunIT๙" pitchFamily="34" charset="-34"/>
                        </a:rPr>
                        <a:t>80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รูปภาพ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214282" y="285728"/>
            <a:ext cx="8715436" cy="92869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/>
            </a:r>
            <a:b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</a:br>
            <a:endParaRPr kumimoji="0" lang="th-TH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  <a:p>
            <a:pPr algn="ctr"/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สถิติที่ใช้ในการวิเคราะห์ข้อมูล</a:t>
            </a:r>
            <a:endParaRPr lang="en-US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/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</a:b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4" name="สี่เหลี่ยมมุมมน 3"/>
          <p:cNvSpPr/>
          <p:nvPr/>
        </p:nvSpPr>
        <p:spPr>
          <a:xfrm>
            <a:off x="323528" y="1340768"/>
            <a:ext cx="8286808" cy="7858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</a:t>
            </a:r>
            <a:r>
              <a:rPr lang="th-TH" sz="32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</a:t>
            </a:r>
            <a:r>
              <a:rPr lang="th-TH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ความถี่ (</a:t>
            </a:r>
            <a:r>
              <a:rPr lang="en-US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Frequency</a:t>
            </a:r>
            <a:r>
              <a:rPr lang="th-TH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) </a:t>
            </a: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357158" y="2285992"/>
            <a:ext cx="8358246" cy="7143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r>
              <a:rPr lang="th-TH" sz="32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th-TH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ร้อยละ (</a:t>
            </a:r>
            <a:r>
              <a:rPr lang="en-US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Percentage</a:t>
            </a:r>
            <a:r>
              <a:rPr lang="th-TH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) </a:t>
            </a:r>
            <a:endParaRPr lang="th-TH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สี่เหลี่ยมมุมมน 5"/>
          <p:cNvSpPr/>
          <p:nvPr/>
        </p:nvSpPr>
        <p:spPr>
          <a:xfrm>
            <a:off x="357158" y="3143248"/>
            <a:ext cx="8358246" cy="714380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3</a:t>
            </a:r>
            <a:r>
              <a:rPr lang="th-TH" sz="32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th-TH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ค่าเฉลี่ย (</a:t>
            </a:r>
            <a:r>
              <a:rPr lang="en-US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Mean : X  </a:t>
            </a:r>
            <a:r>
              <a:rPr lang="th-TH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)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รูปภาพ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/>
            </a:r>
            <a:b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</a:br>
            <a:endParaRPr kumimoji="0" lang="th-TH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  <a:p>
            <a:pPr algn="ctr"/>
            <a:r>
              <a:rPr lang="th-TH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ผลการประเมิน ตามวัตถุประสงค์</a:t>
            </a:r>
            <a:endParaRPr lang="en-US" b="1" dirty="0" smtClean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/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</a:b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1142984"/>
            <a:ext cx="9144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defRPr/>
            </a:pPr>
            <a:r>
              <a:rPr lang="th-TH" b="1" dirty="0" smtClean="0">
                <a:latin typeface="+mj-lt"/>
                <a:cs typeface="TH SarabunIT๙" pitchFamily="34" charset="-34"/>
              </a:rPr>
              <a:t>ผลการพัฒนาระบบการดูแลผู้ป่วยโรคหืดในรพ.สต.อำเภอเชียงยืน</a:t>
            </a:r>
            <a:r>
              <a:rPr lang="en-US" b="1" dirty="0" smtClean="0">
                <a:latin typeface="+mj-lt"/>
                <a:cs typeface="TH SarabunIT๙" pitchFamily="34" charset="-34"/>
              </a:rPr>
              <a:t>-</a:t>
            </a:r>
            <a:r>
              <a:rPr lang="th-TH" b="1" dirty="0" smtClean="0">
                <a:latin typeface="+mj-lt"/>
                <a:cs typeface="TH SarabunIT๙" pitchFamily="34" charset="-34"/>
              </a:rPr>
              <a:t>ชื่นชม ปี</a:t>
            </a:r>
            <a:r>
              <a:rPr lang="en-US" b="1" dirty="0" smtClean="0">
                <a:latin typeface="+mj-lt"/>
                <a:cs typeface="TH SarabunIT๙" pitchFamily="34" charset="-34"/>
              </a:rPr>
              <a:t>2556 </a:t>
            </a:r>
            <a:r>
              <a:rPr lang="th-TH" b="1" dirty="0" smtClean="0">
                <a:solidFill>
                  <a:srgbClr val="C00000"/>
                </a:solidFill>
                <a:latin typeface="+mj-lt"/>
                <a:cs typeface="TH SarabunIT๙" pitchFamily="34" charset="-34"/>
              </a:rPr>
              <a:t>ด้านบริบท ด้านปัจจัยนำเข้า ด้านกระบวนการ และด้านผล</a:t>
            </a:r>
            <a:r>
              <a:rPr lang="th-TH" sz="3200" b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การพัฒนา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/>
        </p:nvGraphicFramePr>
        <p:xfrm>
          <a:off x="0" y="2590800"/>
          <a:ext cx="91440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12"/>
                <a:gridCol w="2075120"/>
                <a:gridCol w="2249722"/>
                <a:gridCol w="2104546"/>
              </a:tblGrid>
              <a:tr h="473859"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solidFill>
                            <a:srgbClr val="FF0000"/>
                          </a:solidFill>
                          <a:cs typeface="FreesiaUPC" pitchFamily="34" charset="-34"/>
                        </a:rPr>
                        <a:t>ตัวชี้วัด</a:t>
                      </a:r>
                      <a:endParaRPr lang="th-TH" sz="3200" dirty="0">
                        <a:solidFill>
                          <a:srgbClr val="FF0000"/>
                        </a:solidFill>
                        <a:cs typeface="FreesiaUPC" pitchFamily="34" charset="-34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solidFill>
                            <a:srgbClr val="FF0000"/>
                          </a:solidFill>
                          <a:cs typeface="FreesiaUPC" pitchFamily="34" charset="-34"/>
                        </a:rPr>
                        <a:t>เกณฑ์</a:t>
                      </a:r>
                      <a:endParaRPr lang="th-TH" sz="3200" dirty="0">
                        <a:solidFill>
                          <a:srgbClr val="FF0000"/>
                        </a:solidFill>
                        <a:cs typeface="FreesiaUPC" pitchFamily="34" charset="-34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solidFill>
                            <a:srgbClr val="FF0000"/>
                          </a:solidFill>
                          <a:cs typeface="FreesiaUPC" pitchFamily="34" charset="-34"/>
                        </a:rPr>
                        <a:t>ผลการประเมิน</a:t>
                      </a:r>
                      <a:endParaRPr lang="th-TH" sz="3200" dirty="0">
                        <a:solidFill>
                          <a:srgbClr val="FF0000"/>
                        </a:solidFill>
                        <a:cs typeface="FreesiaUPC" pitchFamily="34" charset="-34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solidFill>
                            <a:srgbClr val="FF0000"/>
                          </a:solidFill>
                          <a:cs typeface="FreesiaUPC" pitchFamily="34" charset="-34"/>
                        </a:rPr>
                        <a:t>หมายเหตุ</a:t>
                      </a:r>
                      <a:endParaRPr lang="th-TH" sz="3200" dirty="0">
                        <a:solidFill>
                          <a:srgbClr val="FF0000"/>
                        </a:solidFill>
                        <a:cs typeface="FreesiaUPC" pitchFamily="34" charset="-34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H SarabunIT๙" pitchFamily="34" charset="-34"/>
                        </a:rPr>
                        <a:t>1</a:t>
                      </a:r>
                      <a:r>
                        <a:rPr lang="th-TH" sz="2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FreesiaUPC" pitchFamily="34" charset="-34"/>
                        </a:rPr>
                        <a:t>.อัตราการค้นหาผู้ป่วยรายใหม่</a:t>
                      </a:r>
                      <a:endParaRPr lang="en-US" sz="28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FreesiaUPC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latin typeface="+mj-lt"/>
                          <a:cs typeface="FreesiaUPC" pitchFamily="34" charset="-34"/>
                        </a:rPr>
                        <a:t>ร้อยละ </a:t>
                      </a:r>
                      <a:r>
                        <a:rPr lang="en-US" sz="2800" b="1" dirty="0" smtClean="0">
                          <a:latin typeface="+mj-lt"/>
                          <a:cs typeface="TH SarabunIT๙" pitchFamily="34" charset="-34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+mj-lt"/>
                          <a:cs typeface="FreesiaUPC" pitchFamily="34" charset="-34"/>
                        </a:rPr>
                        <a:t> ร้อยละ</a:t>
                      </a:r>
                      <a:r>
                        <a:rPr lang="th-TH" sz="2800" b="1" baseline="0" dirty="0" smtClean="0">
                          <a:latin typeface="+mj-lt"/>
                          <a:cs typeface="FreesiaUPC" pitchFamily="34" charset="-34"/>
                        </a:rPr>
                        <a:t> </a:t>
                      </a:r>
                      <a:r>
                        <a:rPr lang="en-US" sz="2800" b="1" baseline="0" dirty="0" smtClean="0">
                          <a:latin typeface="+mj-lt"/>
                          <a:cs typeface="TH SarabunIT๙" pitchFamily="34" charset="-34"/>
                        </a:rPr>
                        <a:t>100</a:t>
                      </a:r>
                      <a:endParaRPr lang="th-TH" sz="2800" b="1" dirty="0">
                        <a:latin typeface="+mj-lt"/>
                        <a:cs typeface="TH SarabunIT๙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+mj-lt"/>
                          <a:cs typeface="FreesiaUPC" pitchFamily="34" charset="-34"/>
                        </a:rPr>
                        <a:t> ผ่านเกณฑ์</a:t>
                      </a:r>
                      <a:endParaRPr lang="en-US" sz="2800" b="1" dirty="0" smtClean="0">
                        <a:latin typeface="+mj-lt"/>
                        <a:cs typeface="FreesiaUPC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H SarabunIT๙" pitchFamily="34" charset="-34"/>
                        </a:rPr>
                        <a:t>2</a:t>
                      </a:r>
                      <a:r>
                        <a:rPr lang="th-TH" sz="2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FreesiaUPC" pitchFamily="34" charset="-34"/>
                        </a:rPr>
                        <a:t>.การประเมินการควบคุมโรค</a:t>
                      </a:r>
                      <a:endParaRPr lang="en-US" sz="28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FreesiaUPC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baseline="0" dirty="0" smtClean="0">
                          <a:latin typeface="+mj-lt"/>
                          <a:cs typeface="FreesiaUPC" pitchFamily="34" charset="-34"/>
                        </a:rPr>
                        <a:t>ร้อยละ </a:t>
                      </a:r>
                      <a:r>
                        <a:rPr lang="en-US" sz="2800" b="1" baseline="0" dirty="0" smtClean="0">
                          <a:latin typeface="+mj-lt"/>
                          <a:cs typeface="TH SarabunIT๙" pitchFamily="34" charset="-34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+mj-lt"/>
                          <a:cs typeface="FreesiaUPC" pitchFamily="34" charset="-34"/>
                        </a:rPr>
                        <a:t>ร้อยละ </a:t>
                      </a:r>
                      <a:r>
                        <a:rPr lang="en-US" sz="2800" b="1" dirty="0" smtClean="0">
                          <a:latin typeface="+mj-lt"/>
                          <a:cs typeface="TH SarabunIT๙" pitchFamily="34" charset="-34"/>
                        </a:rPr>
                        <a:t>64.4</a:t>
                      </a:r>
                      <a:endParaRPr lang="th-TH" sz="2800" b="1" dirty="0">
                        <a:latin typeface="+mj-lt"/>
                        <a:cs typeface="TH SarabunIT๙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latin typeface="+mj-lt"/>
                          <a:cs typeface="FreesiaUPC" pitchFamily="34" charset="-34"/>
                        </a:rPr>
                        <a:t> </a:t>
                      </a:r>
                      <a:r>
                        <a:rPr lang="th-TH" sz="2800" b="1" dirty="0" smtClean="0">
                          <a:solidFill>
                            <a:srgbClr val="C00000"/>
                          </a:solidFill>
                          <a:latin typeface="+mj-lt"/>
                          <a:cs typeface="FreesiaUPC" pitchFamily="34" charset="-34"/>
                        </a:rPr>
                        <a:t>ไม่ผ่านเกณฑ์</a:t>
                      </a:r>
                      <a:endParaRPr lang="en-US" sz="2800" b="1" dirty="0" smtClean="0">
                        <a:solidFill>
                          <a:srgbClr val="C00000"/>
                        </a:solidFill>
                        <a:latin typeface="+mj-lt"/>
                        <a:cs typeface="FreesiaUPC" pitchFamily="34" charset="-34"/>
                      </a:endParaRPr>
                    </a:p>
                    <a:p>
                      <a:pPr algn="ctr"/>
                      <a:endParaRPr lang="en-US" sz="2800" b="1" dirty="0" smtClean="0">
                        <a:latin typeface="+mj-lt"/>
                        <a:cs typeface="FreesiaUPC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2543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H SarabunIT๙" pitchFamily="34" charset="-34"/>
                        </a:rPr>
                        <a:t>3</a:t>
                      </a:r>
                      <a:r>
                        <a:rPr lang="th-TH" sz="2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FreesiaUPC" pitchFamily="34" charset="-34"/>
                        </a:rPr>
                        <a:t>.อัตราการนอนโรงพยาบาล</a:t>
                      </a:r>
                      <a:endParaRPr lang="en-US" sz="28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FreesiaUPC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FreesiaUPC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baseline="0" dirty="0" smtClean="0">
                          <a:solidFill>
                            <a:schemeClr val="tx1"/>
                          </a:solidFill>
                          <a:latin typeface="+mj-lt"/>
                          <a:cs typeface="FreesiaUPC" pitchFamily="34" charset="-34"/>
                        </a:rPr>
                        <a:t>ร้อยละ 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+mj-lt"/>
                          <a:cs typeface="TH SarabunIT๙" pitchFamily="34" charset="-34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+mj-lt"/>
                          <a:cs typeface="FreesiaUPC" pitchFamily="34" charset="-34"/>
                        </a:rPr>
                        <a:t>ร้อยละ</a:t>
                      </a: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+mj-lt"/>
                          <a:cs typeface="TH SarabunIT๙" pitchFamily="34" charset="-34"/>
                        </a:rPr>
                        <a:t> 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+mj-lt"/>
                          <a:cs typeface="TH SarabunIT๙" pitchFamily="34" charset="-34"/>
                        </a:rPr>
                        <a:t>4.75</a:t>
                      </a:r>
                    </a:p>
                    <a:p>
                      <a:pPr algn="l"/>
                      <a:r>
                        <a:rPr lang="th-TH" sz="1400" b="1" kern="1200" dirty="0" smtClean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j-cs"/>
                        </a:rPr>
                        <a:t>(</a:t>
                      </a:r>
                      <a:r>
                        <a:rPr lang="th-TH" sz="14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เป็นผู้ป่วยโรคหืดที่ไปรักษาใน รพ.สต.4 แห่ง และต้องเข้านอนรับการรักษาในโรงพยาบาลจำนวน </a:t>
                      </a:r>
                      <a:r>
                        <a:rPr lang="en-US" sz="14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th-TH" sz="14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คน จากจำนวนผู้ป่วยโรคหืดทั้งหมดที่เข้านอนรับการรักษาในโรงพยาบาล ปี255</a:t>
                      </a:r>
                      <a:r>
                        <a:rPr lang="en-US" sz="14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th-TH" sz="14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จำนวน </a:t>
                      </a:r>
                      <a:r>
                        <a:rPr lang="en-US" sz="14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19 </a:t>
                      </a:r>
                      <a:r>
                        <a:rPr lang="th-TH" sz="14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คน)</a:t>
                      </a:r>
                      <a:endParaRPr lang="th-TH" sz="1400" b="1" dirty="0">
                        <a:solidFill>
                          <a:srgbClr val="FFFF00"/>
                        </a:solidFill>
                        <a:latin typeface="+mj-lt"/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+mj-lt"/>
                          <a:cs typeface="FreesiaUPC" pitchFamily="34" charset="-34"/>
                        </a:rPr>
                        <a:t> ผ่านเกณฑ์</a:t>
                      </a:r>
                      <a:endParaRPr lang="en-US" sz="2800" b="1" dirty="0" smtClean="0">
                        <a:solidFill>
                          <a:schemeClr val="tx1"/>
                        </a:solidFill>
                        <a:latin typeface="+mj-lt"/>
                        <a:cs typeface="FreesiaUPC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รูปภาพ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0" y="214290"/>
            <a:ext cx="9144000" cy="928694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/>
            </a:r>
            <a:b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</a:br>
            <a:endParaRPr kumimoji="0" lang="th-TH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  <a:p>
            <a:pPr algn="ctr"/>
            <a:r>
              <a:rPr lang="th-TH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ผลการประเมิน ตามวัตถุประสงค์ (ต่อ)</a:t>
            </a:r>
            <a:endParaRPr lang="en-US" b="1" dirty="0" smtClean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/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</a:b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1124744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defRPr/>
            </a:pPr>
            <a:r>
              <a:rPr lang="th-TH" b="1" dirty="0" smtClean="0">
                <a:latin typeface="+mj-lt"/>
                <a:cs typeface="TH SarabunIT๙" pitchFamily="34" charset="-34"/>
              </a:rPr>
              <a:t>ผลการพัฒนาระบบการดูแลผู้ป่วยโรคหืดในรพ.สต.อำเภอเชียงยืน</a:t>
            </a:r>
            <a:r>
              <a:rPr lang="en-US" b="1" dirty="0" smtClean="0">
                <a:latin typeface="+mj-lt"/>
                <a:cs typeface="TH SarabunIT๙" pitchFamily="34" charset="-34"/>
              </a:rPr>
              <a:t>-</a:t>
            </a:r>
            <a:r>
              <a:rPr lang="th-TH" b="1" dirty="0" smtClean="0">
                <a:latin typeface="+mj-lt"/>
                <a:cs typeface="TH SarabunIT๙" pitchFamily="34" charset="-34"/>
              </a:rPr>
              <a:t>ชื่นชม ปี</a:t>
            </a:r>
            <a:r>
              <a:rPr lang="en-US" b="1" dirty="0" smtClean="0">
                <a:latin typeface="+mj-lt"/>
                <a:cs typeface="TH SarabunIT๙" pitchFamily="34" charset="-34"/>
              </a:rPr>
              <a:t>2556 </a:t>
            </a:r>
            <a:r>
              <a:rPr lang="th-TH" b="1" dirty="0" smtClean="0">
                <a:solidFill>
                  <a:srgbClr val="C00000"/>
                </a:solidFill>
                <a:latin typeface="+mj-lt"/>
                <a:cs typeface="TH SarabunIT๙" pitchFamily="34" charset="-34"/>
              </a:rPr>
              <a:t>ด้านบริบท ด้านปัจจัยนำเข้า ด้านกระบวนการ และด้านผลการพัฒนา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/>
        </p:nvGraphicFramePr>
        <p:xfrm>
          <a:off x="142844" y="2928934"/>
          <a:ext cx="8784977" cy="243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8028"/>
                <a:gridCol w="2063335"/>
                <a:gridCol w="2231112"/>
                <a:gridCol w="1882502"/>
              </a:tblGrid>
              <a:tr h="466695"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solidFill>
                            <a:srgbClr val="FF0000"/>
                          </a:solidFill>
                          <a:latin typeface="+mj-lt"/>
                          <a:cs typeface="FreesiaUPC" pitchFamily="34" charset="-34"/>
                        </a:rPr>
                        <a:t>ตัวชี้วัด</a:t>
                      </a:r>
                      <a:endParaRPr lang="th-TH" sz="3200" dirty="0">
                        <a:solidFill>
                          <a:srgbClr val="FF0000"/>
                        </a:solidFill>
                        <a:latin typeface="+mj-lt"/>
                        <a:cs typeface="FreesiaUPC" pitchFamily="34" charset="-34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solidFill>
                            <a:srgbClr val="FF0000"/>
                          </a:solidFill>
                          <a:latin typeface="+mj-lt"/>
                          <a:cs typeface="FreesiaUPC" pitchFamily="34" charset="-34"/>
                        </a:rPr>
                        <a:t>เกณฑ์</a:t>
                      </a:r>
                      <a:endParaRPr lang="th-TH" sz="3200" dirty="0">
                        <a:solidFill>
                          <a:srgbClr val="FF0000"/>
                        </a:solidFill>
                        <a:latin typeface="+mj-lt"/>
                        <a:cs typeface="FreesiaUPC" pitchFamily="34" charset="-34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solidFill>
                            <a:srgbClr val="FF0000"/>
                          </a:solidFill>
                          <a:latin typeface="+mj-lt"/>
                          <a:cs typeface="FreesiaUPC" pitchFamily="34" charset="-34"/>
                        </a:rPr>
                        <a:t>ผลการประเมิน</a:t>
                      </a:r>
                      <a:endParaRPr lang="th-TH" sz="3200" dirty="0">
                        <a:solidFill>
                          <a:srgbClr val="FF0000"/>
                        </a:solidFill>
                        <a:latin typeface="+mj-lt"/>
                        <a:cs typeface="FreesiaUPC" pitchFamily="34" charset="-34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solidFill>
                            <a:srgbClr val="FF0000"/>
                          </a:solidFill>
                          <a:latin typeface="+mj-lt"/>
                          <a:cs typeface="FreesiaUPC" pitchFamily="34" charset="-34"/>
                        </a:rPr>
                        <a:t>หมายเหตุ</a:t>
                      </a:r>
                      <a:endParaRPr lang="th-TH" sz="3200" dirty="0">
                        <a:solidFill>
                          <a:srgbClr val="FF0000"/>
                        </a:solidFill>
                        <a:latin typeface="+mj-lt"/>
                        <a:cs typeface="FreesiaUPC" pitchFamily="34" charset="-34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18587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H SarabunIT๙" pitchFamily="34" charset="-34"/>
                        </a:rPr>
                        <a:t>4</a:t>
                      </a:r>
                      <a:r>
                        <a:rPr lang="th-TH" sz="2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H SarabunIT๙" pitchFamily="34" charset="-34"/>
                        </a:rPr>
                        <a:t>.</a:t>
                      </a:r>
                      <a:r>
                        <a:rPr lang="th-TH" sz="2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FreesiaUPC" pitchFamily="34" charset="-34"/>
                        </a:rPr>
                        <a:t> </a:t>
                      </a:r>
                      <a:r>
                        <a:rPr lang="th-TH" sz="28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FreesiaUPC" pitchFamily="34" charset="-34"/>
                        </a:rPr>
                        <a:t>ร้อยละ</a:t>
                      </a:r>
                      <a:r>
                        <a:rPr lang="th-TH" sz="2800" b="1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FreesiaUPC" pitchFamily="34" charset="-34"/>
                        </a:rPr>
                        <a:t>ของอ</a:t>
                      </a:r>
                      <a:r>
                        <a:rPr lang="th-TH" sz="28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FreesiaUPC" pitchFamily="34" charset="-34"/>
                        </a:rPr>
                        <a:t>สม. มีความรู้ ความเข้าใจโรคหืดผ่านเกณฑ์ 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FreesiaUPC" pitchFamily="34" charset="-34"/>
                        </a:rPr>
                        <a:t>       (</a:t>
                      </a:r>
                      <a:r>
                        <a:rPr lang="th-TH" sz="28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FreesiaUPC" pitchFamily="34" charset="-34"/>
                        </a:rPr>
                        <a:t>ร้อยละ</a:t>
                      </a:r>
                      <a:r>
                        <a:rPr lang="en-US" sz="2800" b="1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FreesiaUPC" pitchFamily="34" charset="-34"/>
                        </a:rPr>
                        <a:t> </a:t>
                      </a:r>
                      <a:r>
                        <a:rPr lang="en-US" sz="2800" b="1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H SarabunIT๙" pitchFamily="34" charset="-34"/>
                        </a:rPr>
                        <a:t>60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H SarabunIT๙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+mj-lt"/>
                          <a:cs typeface="TH SarabunIT๙" pitchFamily="34" charset="-34"/>
                        </a:rPr>
                        <a:t>4</a:t>
                      </a:r>
                      <a:r>
                        <a:rPr lang="th-TH" sz="2800" b="1" dirty="0" smtClean="0">
                          <a:latin typeface="+mj-lt"/>
                          <a:cs typeface="FreesiaUPC" pitchFamily="34" charset="-34"/>
                        </a:rPr>
                        <a:t>.ไม่ต่ำกว่า ร้อยละ </a:t>
                      </a:r>
                      <a:r>
                        <a:rPr lang="en-US" sz="2800" b="1" dirty="0" smtClean="0">
                          <a:latin typeface="+mj-lt"/>
                          <a:cs typeface="TH SarabunIT๙" pitchFamily="34" charset="-34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FreesiaUPC" pitchFamily="34" charset="-34"/>
                        </a:rPr>
                        <a:t>ร้อยละ</a:t>
                      </a:r>
                      <a:r>
                        <a:rPr lang="en-US" sz="2800" b="1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FreesiaUPC" pitchFamily="34" charset="-34"/>
                        </a:rPr>
                        <a:t> </a:t>
                      </a:r>
                      <a:r>
                        <a:rPr lang="en-US" sz="2800" b="1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H SarabunIT๙" pitchFamily="34" charset="-34"/>
                        </a:rPr>
                        <a:t>93.3</a:t>
                      </a:r>
                      <a:endParaRPr lang="en-US" sz="2800" b="1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H SarabunIT๙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+mj-lt"/>
                          <a:cs typeface="FreesiaUPC" pitchFamily="34" charset="-34"/>
                        </a:rPr>
                        <a:t>ผ่านเกณฑ์</a:t>
                      </a:r>
                      <a:endParaRPr lang="en-US" sz="2800" b="1" dirty="0" smtClean="0">
                        <a:solidFill>
                          <a:schemeClr val="tx1"/>
                        </a:solidFill>
                        <a:latin typeface="+mj-lt"/>
                        <a:cs typeface="FreesiaUPC" pitchFamily="34" charset="-34"/>
                      </a:endParaRPr>
                    </a:p>
                    <a:p>
                      <a:pPr algn="ctr"/>
                      <a:endParaRPr lang="en-US" sz="2800" b="1" dirty="0" smtClean="0">
                        <a:solidFill>
                          <a:srgbClr val="C00000"/>
                        </a:solidFill>
                        <a:latin typeface="+mj-lt"/>
                        <a:cs typeface="FreesiaUPC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รูปภาพ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14290"/>
            <a:ext cx="914400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bg1"/>
                </a:solidFill>
                <a:cs typeface="FreesiaUPC" pitchFamily="34" charset="-34"/>
              </a:rPr>
              <a:t>ภาพกิจกรรมดำเนินงาน</a:t>
            </a:r>
            <a:endParaRPr lang="th-TH" sz="3200" b="1" dirty="0">
              <a:solidFill>
                <a:schemeClr val="bg1"/>
              </a:solidFill>
              <a:cs typeface="FreesiaUPC" pitchFamily="34" charset="-34"/>
            </a:endParaRPr>
          </a:p>
        </p:txBody>
      </p:sp>
      <p:pic>
        <p:nvPicPr>
          <p:cNvPr id="5" name="รูปภาพ 4" descr="P1030542.JPG"/>
          <p:cNvPicPr>
            <a:picLocks noChangeAspect="1"/>
          </p:cNvPicPr>
          <p:nvPr/>
        </p:nvPicPr>
        <p:blipFill>
          <a:blip r:embed="rId3" cstate="print">
            <a:lum bright="10000" contrast="40000"/>
          </a:blip>
          <a:stretch>
            <a:fillRect/>
          </a:stretch>
        </p:blipFill>
        <p:spPr>
          <a:xfrm>
            <a:off x="0" y="908720"/>
            <a:ext cx="32038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 descr="P10305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908720"/>
            <a:ext cx="316835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 descr="P1030542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0" y="3861048"/>
            <a:ext cx="3779912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 descr="P1030542.JPG"/>
          <p:cNvPicPr>
            <a:picLocks noChangeAspect="1"/>
          </p:cNvPicPr>
          <p:nvPr/>
        </p:nvPicPr>
        <p:blipFill>
          <a:blip r:embed="rId6" cstate="print">
            <a:lum bright="20000" contrast="40000"/>
          </a:blip>
          <a:stretch>
            <a:fillRect/>
          </a:stretch>
        </p:blipFill>
        <p:spPr>
          <a:xfrm>
            <a:off x="3491880" y="3869005"/>
            <a:ext cx="3240360" cy="2988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 descr="P1030542.JPG"/>
          <p:cNvPicPr>
            <a:picLocks noChangeAspect="1"/>
          </p:cNvPicPr>
          <p:nvPr/>
        </p:nvPicPr>
        <p:blipFill>
          <a:blip r:embed="rId7" cstate="print">
            <a:lum bright="30000" contrast="40000"/>
          </a:blip>
          <a:stretch>
            <a:fillRect/>
          </a:stretch>
        </p:blipFill>
        <p:spPr>
          <a:xfrm>
            <a:off x="5940152" y="836713"/>
            <a:ext cx="3203848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 descr="P1030542.JPG"/>
          <p:cNvPicPr>
            <a:picLocks noChangeAspect="1"/>
          </p:cNvPicPr>
          <p:nvPr/>
        </p:nvPicPr>
        <p:blipFill>
          <a:blip r:embed="rId6" cstate="print">
            <a:lum bright="20000" contrast="40000"/>
          </a:blip>
          <a:stretch>
            <a:fillRect/>
          </a:stretch>
        </p:blipFill>
        <p:spPr>
          <a:xfrm>
            <a:off x="3500430" y="3869005"/>
            <a:ext cx="3240360" cy="2988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รูปภาพ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0" y="142852"/>
            <a:ext cx="9144000" cy="1000132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FreesiaUPC" pitchFamily="34" charset="-34"/>
              </a:rPr>
              <a:t>สรุป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FreesiaUPC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 rot="10800000" flipV="1">
            <a:off x="0" y="1415041"/>
            <a:ext cx="9144000" cy="1138773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th-TH" sz="3600" b="1" dirty="0" smtClean="0">
                <a:solidFill>
                  <a:srgbClr val="053FE1"/>
                </a:solidFill>
                <a:latin typeface="FreesiaUPC" pitchFamily="34" charset="-34"/>
                <a:cs typeface="FreesiaUPC" pitchFamily="34" charset="-34"/>
              </a:rPr>
              <a:t>      </a:t>
            </a:r>
            <a:r>
              <a:rPr lang="th-TH" sz="3200" b="1" dirty="0" smtClean="0">
                <a:latin typeface="+mj-lt"/>
                <a:cs typeface="FreesiaUPC" pitchFamily="34" charset="-34"/>
              </a:rPr>
              <a:t>ตัวชี้วัดการประเมินมีทั้งหมด </a:t>
            </a:r>
            <a:r>
              <a:rPr lang="en-US" sz="3200" b="1" dirty="0" smtClean="0">
                <a:latin typeface="+mj-lt"/>
                <a:cs typeface="TH SarabunIT๙" pitchFamily="34" charset="-34"/>
              </a:rPr>
              <a:t>4</a:t>
            </a:r>
            <a:r>
              <a:rPr lang="th-TH" sz="3200" b="1" dirty="0" smtClean="0">
                <a:latin typeface="+mj-lt"/>
                <a:cs typeface="TH SarabunIT๙" pitchFamily="34" charset="-34"/>
              </a:rPr>
              <a:t> </a:t>
            </a:r>
            <a:r>
              <a:rPr lang="th-TH" sz="3200" b="1" dirty="0" smtClean="0">
                <a:latin typeface="+mj-lt"/>
                <a:cs typeface="FreesiaUPC" pitchFamily="34" charset="-34"/>
              </a:rPr>
              <a:t>ตัวชี้วัด ผ่านเกณฑ์ จำนวน </a:t>
            </a:r>
            <a:r>
              <a:rPr lang="en-US" sz="3200" b="1" dirty="0" smtClean="0">
                <a:latin typeface="+mj-lt"/>
                <a:cs typeface="TH SarabunIT๙" pitchFamily="34" charset="-34"/>
              </a:rPr>
              <a:t>3</a:t>
            </a:r>
            <a:r>
              <a:rPr lang="th-TH" sz="3200" b="1" dirty="0" smtClean="0">
                <a:latin typeface="+mj-lt"/>
                <a:cs typeface="TH SarabunIT๙" pitchFamily="34" charset="-34"/>
              </a:rPr>
              <a:t> </a:t>
            </a:r>
            <a:r>
              <a:rPr lang="th-TH" sz="3200" b="1" dirty="0" smtClean="0">
                <a:latin typeface="+mj-lt"/>
                <a:cs typeface="FreesiaUPC" pitchFamily="34" charset="-34"/>
              </a:rPr>
              <a:t>ตัวชี้วัด </a:t>
            </a:r>
            <a:r>
              <a:rPr lang="th-TH" sz="3200" b="1" i="1" dirty="0" smtClean="0">
                <a:solidFill>
                  <a:srgbClr val="FF0000"/>
                </a:solidFill>
                <a:latin typeface="+mj-lt"/>
                <a:cs typeface="FreesiaUPC" pitchFamily="34" charset="-34"/>
              </a:rPr>
              <a:t>ไม่ผ่านเกณฑ์ </a:t>
            </a:r>
            <a:r>
              <a:rPr lang="en-US" sz="3200" b="1" i="1" dirty="0" smtClean="0">
                <a:solidFill>
                  <a:srgbClr val="FF0000"/>
                </a:solidFill>
                <a:latin typeface="+mj-lt"/>
                <a:cs typeface="TH SarabunIT๙" pitchFamily="34" charset="-34"/>
              </a:rPr>
              <a:t>1</a:t>
            </a:r>
            <a:r>
              <a:rPr lang="th-TH" sz="3200" b="1" i="1" dirty="0" smtClean="0">
                <a:solidFill>
                  <a:srgbClr val="FF0000"/>
                </a:solidFill>
                <a:latin typeface="+mj-lt"/>
                <a:cs typeface="FreesiaUPC" pitchFamily="34" charset="-34"/>
              </a:rPr>
              <a:t> ตัวชี้วัด คือ การประเมินการควบคุมโรคของผู้ป่วยโรคหืด</a:t>
            </a:r>
          </a:p>
        </p:txBody>
      </p:sp>
      <p:sp>
        <p:nvSpPr>
          <p:cNvPr id="6" name="ตัวยึดเนื้อหา 4"/>
          <p:cNvSpPr txBox="1">
            <a:spLocks/>
          </p:cNvSpPr>
          <p:nvPr/>
        </p:nvSpPr>
        <p:spPr>
          <a:xfrm>
            <a:off x="0" y="2714620"/>
            <a:ext cx="8821644" cy="18573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th-TH" sz="2400" b="1" i="1" u="sng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จุดที่จะต้องพัฒนา ปรับปรุง แก้ไข คือ</a:t>
            </a:r>
            <a:r>
              <a:rPr lang="th-TH" b="1" i="1" u="sng" dirty="0" smtClean="0">
                <a:solidFill>
                  <a:srgbClr val="C00000"/>
                </a:solidFill>
                <a:cs typeface="FreesiaUPC" pitchFamily="34" charset="-34"/>
              </a:rPr>
              <a:t> </a:t>
            </a:r>
          </a:p>
          <a:p>
            <a:pPr marL="800100" lvl="1" indent="-342900">
              <a:spcBef>
                <a:spcPct val="20000"/>
              </a:spcBef>
              <a:defRPr/>
            </a:pPr>
            <a:r>
              <a:rPr lang="th-TH" sz="2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1.</a:t>
            </a:r>
            <a:r>
              <a:rPr lang="th-TH" sz="2400" b="1" dirty="0" smtClean="0">
                <a:solidFill>
                  <a:srgbClr val="002060"/>
                </a:solidFill>
                <a:cs typeface="FreesiaUPC" pitchFamily="34" charset="-34"/>
              </a:rPr>
              <a:t> การค้นหาผู้ป่วยรายใหม่ในพื้นที่อื่นๆ</a:t>
            </a:r>
          </a:p>
          <a:p>
            <a:pPr marL="800100" lvl="1" indent="-342900">
              <a:spcBef>
                <a:spcPct val="20000"/>
              </a:spcBef>
              <a:defRPr/>
            </a:pPr>
            <a:r>
              <a:rPr lang="th-TH" sz="2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2. </a:t>
            </a:r>
            <a:r>
              <a:rPr lang="th-TH" sz="2400" b="1" dirty="0" smtClean="0">
                <a:solidFill>
                  <a:srgbClr val="002060"/>
                </a:solidFill>
                <a:cs typeface="FreesiaUPC" pitchFamily="34" charset="-34"/>
              </a:rPr>
              <a:t>การออกเยี่ยมบ้านควรออกเยี่ยมพร้อม</a:t>
            </a:r>
            <a:r>
              <a:rPr lang="th-TH" sz="2400" b="1" dirty="0" err="1" smtClean="0">
                <a:solidFill>
                  <a:srgbClr val="002060"/>
                </a:solidFill>
                <a:cs typeface="FreesiaUPC" pitchFamily="34" charset="-34"/>
              </a:rPr>
              <a:t>ทีมสห</a:t>
            </a:r>
            <a:r>
              <a:rPr lang="th-TH" sz="2400" b="1" dirty="0" smtClean="0">
                <a:solidFill>
                  <a:srgbClr val="002060"/>
                </a:solidFill>
                <a:cs typeface="FreesiaUPC" pitchFamily="34" charset="-34"/>
              </a:rPr>
              <a:t>สาขาวิชาชีพ</a:t>
            </a:r>
          </a:p>
          <a:p>
            <a:pPr marL="800100" lvl="1" indent="-342900">
              <a:spcBef>
                <a:spcPct val="20000"/>
              </a:spcBef>
              <a:defRPr/>
            </a:pPr>
            <a:r>
              <a:rPr lang="th-TH" sz="2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3. </a:t>
            </a:r>
            <a:r>
              <a:rPr lang="th-TH" sz="2400" b="1" dirty="0" smtClean="0">
                <a:solidFill>
                  <a:srgbClr val="002060"/>
                </a:solidFill>
                <a:cs typeface="FreesiaUPC" pitchFamily="34" charset="-34"/>
              </a:rPr>
              <a:t>การขยายเครือข่ายการดูแลสู่รพ.สต.ทุกแห่ง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th-TH" sz="3200" b="1" dirty="0" smtClean="0">
              <a:solidFill>
                <a:srgbClr val="FFFF00"/>
              </a:solidFill>
              <a:cs typeface="FreesiaUPC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5072074"/>
            <a:ext cx="828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ข้อเสนอแนะ</a:t>
            </a:r>
            <a:endParaRPr lang="en-US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500570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i="1" u="sng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ข้อเสนอแนะ</a:t>
            </a:r>
          </a:p>
          <a:p>
            <a:r>
              <a:rPr lang="en-US" sz="2400" b="1" dirty="0" smtClean="0">
                <a:latin typeface="TH SarabunIT๙" pitchFamily="34" charset="-34"/>
                <a:cs typeface="TH SarabunIT๙" pitchFamily="34" charset="-34"/>
              </a:rPr>
              <a:t>       1</a:t>
            </a:r>
            <a:r>
              <a:rPr lang="th-TH" sz="2400" b="1" dirty="0" smtClean="0">
                <a:latin typeface="FreesiaUPC" pitchFamily="34" charset="-34"/>
                <a:cs typeface="FreesiaUPC" pitchFamily="34" charset="-34"/>
              </a:rPr>
              <a:t>.ควรศึกษาปัจจัยที่เป็นสาเหตุทำให้ผู้ป่วยไม่สามารถควบคุมอาการโรคหืด</a:t>
            </a:r>
          </a:p>
          <a:p>
            <a:r>
              <a:rPr lang="en-US" sz="2400" b="1" dirty="0" smtClean="0">
                <a:latin typeface="TH SarabunIT๙" pitchFamily="34" charset="-34"/>
                <a:cs typeface="TH SarabunIT๙" pitchFamily="34" charset="-34"/>
              </a:rPr>
              <a:t>       2</a:t>
            </a:r>
            <a:r>
              <a:rPr lang="en-US" sz="2400" b="1" dirty="0" smtClean="0">
                <a:latin typeface="FreesiaUPC" pitchFamily="34" charset="-34"/>
                <a:cs typeface="FreesiaUPC" pitchFamily="34" charset="-34"/>
              </a:rPr>
              <a:t>.</a:t>
            </a:r>
            <a:r>
              <a:rPr lang="th-TH" sz="2400" b="1" dirty="0" smtClean="0">
                <a:latin typeface="FreesiaUPC" pitchFamily="34" charset="-34"/>
                <a:cs typeface="FreesiaUPC" pitchFamily="34" charset="-34"/>
              </a:rPr>
              <a:t>ตั้งชมรมโรคหืดประจำหมู่บ้าน ทุกหมู่บ้าน เพื่อสามารถค้นหา ควบคุมโรคหืดในพื้นที่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รูปภาพ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0" y="0"/>
            <a:ext cx="9144000" cy="857256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FreesiaUPC" pitchFamily="34" charset="-34"/>
              </a:rPr>
              <a:t>ขอขอบคุณ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FreesiaUPC" pitchFamily="34" charset="-34"/>
            </a:endParaRPr>
          </a:p>
        </p:txBody>
      </p:sp>
      <p:sp>
        <p:nvSpPr>
          <p:cNvPr id="4" name="ตัวยึดเนื้อหา 4"/>
          <p:cNvSpPr txBox="1">
            <a:spLocks/>
          </p:cNvSpPr>
          <p:nvPr/>
        </p:nvSpPr>
        <p:spPr>
          <a:xfrm>
            <a:off x="357158" y="857232"/>
            <a:ext cx="8215370" cy="2000264"/>
          </a:xfrm>
          <a:prstGeom prst="rect">
            <a:avLst/>
          </a:prstGeom>
          <a:solidFill>
            <a:srgbClr val="053FE1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th-TH" sz="3200" b="1" dirty="0" smtClean="0">
              <a:solidFill>
                <a:srgbClr val="FFC000"/>
              </a:solidFill>
              <a:cs typeface="FreesiaUPC" pitchFamily="34" charset="-34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th-TH" sz="3200" b="1" dirty="0" smtClean="0">
                <a:solidFill>
                  <a:srgbClr val="FFC000"/>
                </a:solidFill>
                <a:cs typeface="FreesiaUPC" pitchFamily="34" charset="-34"/>
              </a:rPr>
              <a:t>	</a:t>
            </a:r>
            <a:r>
              <a:rPr lang="en-US" sz="3200" b="1" dirty="0" smtClean="0">
                <a:solidFill>
                  <a:schemeClr val="bg1"/>
                </a:solidFill>
                <a:cs typeface="FreesiaUPC" pitchFamily="34" charset="-34"/>
              </a:rPr>
              <a:t>1</a:t>
            </a:r>
            <a:r>
              <a:rPr lang="th-TH" sz="3200" b="1" dirty="0" smtClean="0">
                <a:solidFill>
                  <a:schemeClr val="bg1"/>
                </a:solidFill>
                <a:cs typeface="FreesiaUPC" pitchFamily="34" charset="-34"/>
              </a:rPr>
              <a:t>.</a:t>
            </a:r>
            <a:r>
              <a:rPr lang="th-TH" sz="3200" b="1" dirty="0" err="1" smtClean="0">
                <a:solidFill>
                  <a:schemeClr val="bg1"/>
                </a:solidFill>
                <a:cs typeface="FreesiaUPC" pitchFamily="34" charset="-34"/>
              </a:rPr>
              <a:t>น.พ.</a:t>
            </a:r>
            <a:r>
              <a:rPr lang="th-TH" sz="3200" b="1" dirty="0" smtClean="0">
                <a:solidFill>
                  <a:schemeClr val="bg1"/>
                </a:solidFill>
                <a:cs typeface="FreesiaUPC" pitchFamily="34" charset="-34"/>
              </a:rPr>
              <a:t> เกรียงศักดิ์ หาญสิทธิพร นายแพทย์โรงพยาบาลเชียงยืน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th-TH" sz="3200" b="1" dirty="0" smtClean="0">
                <a:solidFill>
                  <a:schemeClr val="bg1"/>
                </a:solidFill>
                <a:cs typeface="FreesiaUPC" pitchFamily="34" charset="-34"/>
              </a:rPr>
              <a:t>    </a:t>
            </a:r>
            <a:r>
              <a:rPr lang="en-US" sz="3200" b="1" dirty="0" smtClean="0">
                <a:solidFill>
                  <a:schemeClr val="bg1"/>
                </a:solidFill>
                <a:cs typeface="FreesiaUPC" pitchFamily="34" charset="-34"/>
              </a:rPr>
              <a:t>2</a:t>
            </a:r>
            <a:r>
              <a:rPr lang="th-TH" sz="3200" b="1" dirty="0" smtClean="0">
                <a:solidFill>
                  <a:schemeClr val="bg1"/>
                </a:solidFill>
                <a:cs typeface="FreesiaUPC" pitchFamily="34" charset="-34"/>
              </a:rPr>
              <a:t>. </a:t>
            </a:r>
            <a:r>
              <a:rPr lang="th-TH" sz="3200" b="1" dirty="0" err="1" smtClean="0">
                <a:solidFill>
                  <a:schemeClr val="bg1"/>
                </a:solidFill>
                <a:cs typeface="FreesiaUPC" pitchFamily="34" charset="-34"/>
              </a:rPr>
              <a:t>ทีมสห</a:t>
            </a:r>
            <a:r>
              <a:rPr lang="th-TH" sz="3200" b="1" dirty="0" smtClean="0">
                <a:solidFill>
                  <a:schemeClr val="bg1"/>
                </a:solidFill>
                <a:cs typeface="FreesiaUPC" pitchFamily="34" charset="-34"/>
              </a:rPr>
              <a:t>สาขาวิชาชีพ ผู้ดูแลผู้ป่วยโรคหืดโรงพยาบาลเชียงยืน</a:t>
            </a:r>
            <a:endParaRPr lang="en-US" sz="3200" b="1" dirty="0" smtClean="0">
              <a:solidFill>
                <a:schemeClr val="bg1"/>
              </a:solidFill>
              <a:cs typeface="FreesiaUPC" pitchFamily="34" charset="-34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th-TH" sz="3200" b="1" dirty="0" smtClean="0">
              <a:solidFill>
                <a:srgbClr val="FFFF00"/>
              </a:solidFill>
              <a:cs typeface="FreesiaUPC" pitchFamily="34" charset="-34"/>
            </a:endParaRPr>
          </a:p>
        </p:txBody>
      </p:sp>
      <p:pic>
        <p:nvPicPr>
          <p:cNvPr id="5" name="รูปภาพ 4" descr="P1030542.JPG"/>
          <p:cNvPicPr>
            <a:picLocks noChangeAspect="1"/>
          </p:cNvPicPr>
          <p:nvPr/>
        </p:nvPicPr>
        <p:blipFill>
          <a:blip r:embed="rId3" cstate="print">
            <a:lum bright="30000" contrast="40000"/>
          </a:blip>
          <a:stretch>
            <a:fillRect/>
          </a:stretch>
        </p:blipFill>
        <p:spPr>
          <a:xfrm>
            <a:off x="0" y="2786058"/>
            <a:ext cx="3643306" cy="2636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 descr="P10305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2786058"/>
            <a:ext cx="2803182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กลุ่ม 6"/>
          <p:cNvGrpSpPr/>
          <p:nvPr/>
        </p:nvGrpSpPr>
        <p:grpSpPr>
          <a:xfrm>
            <a:off x="6357950" y="2928934"/>
            <a:ext cx="2786050" cy="2011664"/>
            <a:chOff x="5286379" y="1420031"/>
            <a:chExt cx="2910774" cy="1966877"/>
          </a:xfrm>
        </p:grpSpPr>
        <p:sp>
          <p:nvSpPr>
            <p:cNvPr id="8" name="สี่เหลี่ยมมุมมน 7"/>
            <p:cNvSpPr/>
            <p:nvPr/>
          </p:nvSpPr>
          <p:spPr>
            <a:xfrm>
              <a:off x="5286379" y="1420031"/>
              <a:ext cx="2910774" cy="1966877"/>
            </a:xfrm>
            <a:prstGeom prst="roundRect">
              <a:avLst/>
            </a:prstGeom>
            <a:blipFill rotWithShape="0">
              <a:blip r:embed="rId5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สี่เหลี่ยมมุมมน 4"/>
            <p:cNvSpPr/>
            <p:nvPr/>
          </p:nvSpPr>
          <p:spPr>
            <a:xfrm>
              <a:off x="5382394" y="1516047"/>
              <a:ext cx="2718744" cy="14634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0" tIns="228600" rIns="228600" bIns="228600" numCol="1" spcCol="1270" anchor="ctr" anchorCtr="0">
              <a:noAutofit/>
            </a:bodyPr>
            <a:lstStyle/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6000" kern="12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0" name="Picture 100" descr="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4841776"/>
            <a:ext cx="300039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IMG_00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5000636"/>
            <a:ext cx="2483768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5" descr="CA4LIBK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1371600"/>
            <a:ext cx="521811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1" name="Text Box 17"/>
          <p:cNvSpPr txBox="1">
            <a:spLocks noGrp="1" noChangeArrowheads="1"/>
          </p:cNvSpPr>
          <p:nvPr>
            <p:ph type="ctrTitle"/>
          </p:nvPr>
        </p:nvSpPr>
        <p:spPr>
          <a:xfrm>
            <a:off x="304800" y="1981200"/>
            <a:ext cx="3657600" cy="32004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tabLst>
                <a:tab pos="4665663" algn="dec"/>
                <a:tab pos="5248275" algn="l"/>
              </a:tabLst>
              <a:defRPr/>
            </a:pPr>
            <a:r>
              <a:rPr lang="th-TH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JasmineUPC" pitchFamily="18" charset="-34"/>
                <a:cs typeface="JasmineUPC" pitchFamily="18" charset="-34"/>
              </a:rPr>
              <a:t>อำเภอ      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JasmineUPC" pitchFamily="18" charset="-34"/>
                <a:cs typeface="JasmineUPC" pitchFamily="18" charset="-34"/>
              </a:rPr>
              <a:t>2    </a:t>
            </a:r>
            <a:r>
              <a:rPr lang="th-TH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JasmineUPC" pitchFamily="18" charset="-34"/>
                <a:cs typeface="JasmineUPC" pitchFamily="18" charset="-34"/>
              </a:rPr>
              <a:t>อำเภอ</a:t>
            </a:r>
            <a:br>
              <a:rPr lang="th-TH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JasmineUPC" pitchFamily="18" charset="-34"/>
                <a:cs typeface="JasmineUPC" pitchFamily="18" charset="-34"/>
              </a:rPr>
            </a:br>
            <a:r>
              <a:rPr lang="th-TH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JasmineUPC" pitchFamily="18" charset="-34"/>
                <a:cs typeface="JasmineUPC" pitchFamily="18" charset="-34"/>
              </a:rPr>
              <a:t>ตำบล     12    ตำบล</a:t>
            </a:r>
            <a:br>
              <a:rPr lang="th-TH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JasmineUPC" pitchFamily="18" charset="-34"/>
                <a:cs typeface="JasmineUPC" pitchFamily="18" charset="-34"/>
              </a:rPr>
            </a:br>
            <a:r>
              <a:rPr lang="th-TH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JasmineUPC" pitchFamily="18" charset="-34"/>
                <a:cs typeface="JasmineUPC" pitchFamily="18" charset="-34"/>
              </a:rPr>
              <a:t>หมู่บ้าน  163  หมู่บ้าน</a:t>
            </a:r>
            <a:br>
              <a:rPr lang="th-TH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JasmineUPC" pitchFamily="18" charset="-34"/>
                <a:cs typeface="JasmineUPC" pitchFamily="18" charset="-34"/>
              </a:rPr>
            </a:br>
            <a:r>
              <a:rPr lang="th-TH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JasmineUPC" pitchFamily="18" charset="-34"/>
                <a:cs typeface="JasmineUPC" pitchFamily="18" charset="-34"/>
              </a:rPr>
              <a:t>หลังคาเรือน 18,914  หลัง</a:t>
            </a:r>
            <a:br>
              <a:rPr lang="th-TH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JasmineUPC" pitchFamily="18" charset="-34"/>
                <a:cs typeface="JasmineUPC" pitchFamily="18" charset="-34"/>
              </a:rPr>
            </a:br>
            <a:r>
              <a:rPr lang="th-TH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JasmineUPC" pitchFamily="18" charset="-34"/>
                <a:cs typeface="JasmineUPC" pitchFamily="18" charset="-34"/>
              </a:rPr>
              <a:t>ประชากร     8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JasmineUPC" pitchFamily="18" charset="-34"/>
                <a:cs typeface="JasmineUPC" pitchFamily="18" charset="-34"/>
              </a:rPr>
              <a:t>6</a:t>
            </a:r>
            <a:r>
              <a:rPr lang="th-TH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JasmineUPC" pitchFamily="18" charset="-34"/>
                <a:cs typeface="JasmineUPC" pitchFamily="18" charset="-34"/>
              </a:rPr>
              <a:t>,369  คน</a:t>
            </a:r>
            <a:endParaRPr lang="th-TH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4636" name="Oval 12"/>
          <p:cNvSpPr>
            <a:spLocks noChangeArrowheads="1"/>
          </p:cNvSpPr>
          <p:nvPr/>
        </p:nvSpPr>
        <p:spPr bwMode="auto">
          <a:xfrm>
            <a:off x="5105400" y="1905000"/>
            <a:ext cx="914400" cy="11398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Text Box 19"/>
          <p:cNvSpPr txBox="1">
            <a:spLocks noChangeArrowheads="1"/>
          </p:cNvSpPr>
          <p:nvPr/>
        </p:nvSpPr>
        <p:spPr bwMode="auto">
          <a:xfrm>
            <a:off x="0" y="0"/>
            <a:ext cx="4556125" cy="1098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6600" b="1">
                <a:solidFill>
                  <a:srgbClr val="800000"/>
                </a:solidFill>
                <a:cs typeface="JasmineUPC" pitchFamily="18" charset="-34"/>
              </a:rPr>
              <a:t>ข้อมูลพื้นฐาน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4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4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4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94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4636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2643174" y="0"/>
            <a:ext cx="507209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3800" b="1" dirty="0" smtClean="0">
                <a:latin typeface="DilleniaUPC" pitchFamily="18" charset="-34"/>
                <a:cs typeface="DilleniaUPC" pitchFamily="18" charset="-34"/>
              </a:rPr>
              <a:t>ขอบคุณค่ะ</a:t>
            </a:r>
          </a:p>
          <a:p>
            <a:r>
              <a:rPr lang="th-TH" sz="13800" b="1" dirty="0" smtClean="0">
                <a:latin typeface="DilleniaUPC" pitchFamily="18" charset="-34"/>
                <a:cs typeface="DilleniaUPC" pitchFamily="18" charset="-34"/>
              </a:rPr>
              <a:t>	</a:t>
            </a:r>
            <a:endParaRPr lang="th-TH" sz="13800" b="1" dirty="0"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1026" name="Picture 2" descr="D:\งานนำเสนอต่างๆ(Power Point)\คนหวัดดี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2643174" y="2071678"/>
            <a:ext cx="4714908" cy="4461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d\Desktop\templa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316"/>
            <a:ext cx="9144000" cy="7028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4071938" y="4929188"/>
          <a:ext cx="1776412" cy="1331912"/>
        </p:xfrm>
        <a:graphic>
          <a:graphicData uri="http://schemas.openxmlformats.org/presentationml/2006/ole">
            <p:oleObj spid="_x0000_s123906" name="Photo Editor Photo" r:id="rId3" imgW="10971429" imgH="8228571" progId="">
              <p:embed/>
            </p:oleObj>
          </a:graphicData>
        </a:graphic>
      </p:graphicFrame>
      <p:sp>
        <p:nvSpPr>
          <p:cNvPr id="23" name="สี่เหลี่ยมผืนผ้า 22"/>
          <p:cNvSpPr/>
          <p:nvPr/>
        </p:nvSpPr>
        <p:spPr>
          <a:xfrm>
            <a:off x="214282" y="1428736"/>
            <a:ext cx="8215370" cy="350046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แพทย์  	 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8</a:t>
            </a:r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คน	</a:t>
            </a: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</a:t>
            </a:r>
            <a:r>
              <a:rPr lang="en-US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 10,800  </a:t>
            </a: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คน </a:t>
            </a:r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 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th-TH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ทันตแพทย์</a:t>
            </a:r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คน	</a:t>
            </a: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</a:t>
            </a:r>
            <a:r>
              <a:rPr lang="en-US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 28,800  </a:t>
            </a: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คน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เภสัชกร 	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   คน	</a:t>
            </a: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</a:t>
            </a:r>
            <a:r>
              <a:rPr lang="en-US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 17,300  </a:t>
            </a: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คน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พยาบาลวิชาชีพ 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70</a:t>
            </a:r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คน </a:t>
            </a: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</a:t>
            </a:r>
            <a:r>
              <a:rPr lang="en-US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 1,200    </a:t>
            </a: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คน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นักวิชาการสาธารณสุข 5 คน 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32 </a:t>
            </a:r>
            <a:r>
              <a:rPr lang="en-US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 2,699  </a:t>
            </a: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คน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th-TH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กาพ</a:t>
            </a:r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ภาพบำบัด 2 คน               </a:t>
            </a: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</a:t>
            </a:r>
            <a:r>
              <a:rPr lang="en-US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 43,180  </a:t>
            </a: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คน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บุคลากรอื่นๆ  </a:t>
            </a:r>
            <a:r>
              <a:rPr lang="en-US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120 </a:t>
            </a: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คน</a:t>
            </a:r>
          </a:p>
        </p:txBody>
      </p:sp>
      <p:pic>
        <p:nvPicPr>
          <p:cNvPr id="9220" name="Picture 31" descr="DSC012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8718">
            <a:off x="1173163" y="4924425"/>
            <a:ext cx="1854200" cy="142240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</p:spPr>
      </p:pic>
      <p:pic>
        <p:nvPicPr>
          <p:cNvPr id="9221" name="Picture 28" descr="Picture 0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72915">
            <a:off x="6915150" y="1717675"/>
            <a:ext cx="1935163" cy="150177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222" name="Picture 11" descr="DSC0746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13" y="4357688"/>
            <a:ext cx="2338387" cy="1751012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71604" y="214290"/>
            <a:ext cx="7286676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ahoma" pitchFamily="34" charset="0"/>
              </a:rPr>
              <a:t>อัตราบุคลากรด้านสาธารณสุข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500063"/>
            <a:ext cx="8534400" cy="114300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h-TH" sz="3600" b="1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5 อันดับสภาวะสุขภาพที่สำคัญ</a:t>
            </a:r>
            <a:br>
              <a:rPr lang="th-TH" sz="3600" b="1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OPD</a:t>
            </a:r>
            <a:endParaRPr lang="th-TH" sz="3600" b="1" dirty="0" smtClean="0">
              <a:solidFill>
                <a:schemeClr val="accent3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94211" name="Group 3"/>
          <p:cNvGraphicFramePr>
            <a:graphicFrameLocks noGrp="1"/>
          </p:cNvGraphicFramePr>
          <p:nvPr>
            <p:ph type="tbl" idx="1"/>
          </p:nvPr>
        </p:nvGraphicFramePr>
        <p:xfrm>
          <a:off x="179388" y="1978025"/>
          <a:ext cx="8583612" cy="4862511"/>
        </p:xfrm>
        <a:graphic>
          <a:graphicData uri="http://schemas.openxmlformats.org/drawingml/2006/table">
            <a:tbl>
              <a:tblPr/>
              <a:tblGrid>
                <a:gridCol w="1177542"/>
                <a:gridCol w="2376870"/>
                <a:gridCol w="2478816"/>
                <a:gridCol w="2550384"/>
              </a:tblGrid>
              <a:tr h="7462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อันดับ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High Volume</a:t>
                      </a:r>
                      <a:endParaRPr kumimoji="0" lang="th-TH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High Cost</a:t>
                      </a:r>
                      <a:endParaRPr kumimoji="0" lang="th-TH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High Risk</a:t>
                      </a:r>
                      <a:endParaRPr kumimoji="0" lang="th-TH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7319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cs typeface="Tahoma" pitchFamily="34" charset="0"/>
                        </a:rPr>
                        <a:t>DM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cs typeface="Tahoma" pitchFamily="34" charset="0"/>
                        </a:rPr>
                        <a:t>DM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Acute MI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319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cs typeface="Tahoma" pitchFamily="34" charset="0"/>
                        </a:rPr>
                        <a:t>HT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cs typeface="Tahoma" pitchFamily="34" charset="0"/>
                        </a:rPr>
                        <a:t>HT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Tahoma"/>
                        </a:rPr>
                        <a:t>Stoke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7319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cs typeface="Tahoma" pitchFamily="34" charset="0"/>
                        </a:rPr>
                        <a:t>Dyspepsia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rPr>
                        <a:t>Dressing wound</a:t>
                      </a:r>
                      <a:endParaRPr lang="th-TH" sz="2400" b="1" i="0" u="none" strike="noStrike" baseline="0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Head injury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693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cs typeface="Tahoma" pitchFamily="34" charset="0"/>
                        </a:rPr>
                        <a:t>URI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baseline="0" dirty="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rPr>
                        <a:t>HIV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Acute asthma</a:t>
                      </a:r>
                      <a:endParaRPr kumimoji="0" lang="th-TH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35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latin typeface="Tahoma" pitchFamily="34" charset="0"/>
                          <a:cs typeface="Tahoma" pitchFamily="34" charset="0"/>
                        </a:rPr>
                        <a:t>Diarrhoea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baseline="0" dirty="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rPr>
                        <a:t>Caries of dentine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UGIB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043608" y="692696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       </a:t>
            </a:r>
            <a:r>
              <a:rPr lang="en-US" sz="4800" b="1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การพั</a:t>
            </a:r>
            <a:r>
              <a:rPr lang="th-TH" sz="4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ฒ</a:t>
            </a:r>
            <a:r>
              <a:rPr lang="en-US" sz="4800" b="1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นาระบบการดูแลผู้ป่วย</a:t>
            </a:r>
            <a:r>
              <a:rPr lang="th-TH" sz="48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โรคหืด</a:t>
            </a:r>
            <a:r>
              <a:rPr lang="en-US" sz="48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endParaRPr lang="th-TH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5805264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เครือข่ายบริการเชียงยืน - ชื่นชม</a:t>
            </a:r>
            <a:endParaRPr lang="th-TH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7" name="รูปภาพ 6" descr="P1030542.JPG"/>
          <p:cNvPicPr>
            <a:picLocks noChangeAspect="1"/>
          </p:cNvPicPr>
          <p:nvPr/>
        </p:nvPicPr>
        <p:blipFill>
          <a:blip r:embed="rId2" cstate="print">
            <a:lum bright="30000" contrast="40000"/>
          </a:blip>
          <a:stretch>
            <a:fillRect/>
          </a:stretch>
        </p:blipFill>
        <p:spPr>
          <a:xfrm>
            <a:off x="4067944" y="1484784"/>
            <a:ext cx="280831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 descr="P10305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4221088"/>
            <a:ext cx="180020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IMG_00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2483768" cy="295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H:\รูป\ร.พ.เชียงยืน\DSC_04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68760"/>
            <a:ext cx="4139952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กลุ่ม 12"/>
          <p:cNvGrpSpPr/>
          <p:nvPr/>
        </p:nvGrpSpPr>
        <p:grpSpPr>
          <a:xfrm>
            <a:off x="7092280" y="1412776"/>
            <a:ext cx="1743419" cy="1440160"/>
            <a:chOff x="5286379" y="1420031"/>
            <a:chExt cx="2910774" cy="1966877"/>
          </a:xfrm>
        </p:grpSpPr>
        <p:sp>
          <p:nvSpPr>
            <p:cNvPr id="14" name="สี่เหลี่ยมมุมมน 13"/>
            <p:cNvSpPr/>
            <p:nvPr/>
          </p:nvSpPr>
          <p:spPr>
            <a:xfrm>
              <a:off x="5286379" y="1420031"/>
              <a:ext cx="2910774" cy="1966877"/>
            </a:xfrm>
            <a:prstGeom prst="roundRect">
              <a:avLst/>
            </a:prstGeom>
            <a:blipFill rotWithShape="0">
              <a:blip r:embed="rId6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สี่เหลี่ยมมุมมน 4"/>
            <p:cNvSpPr/>
            <p:nvPr/>
          </p:nvSpPr>
          <p:spPr>
            <a:xfrm>
              <a:off x="5382394" y="1516047"/>
              <a:ext cx="2718744" cy="14634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0" tIns="228600" rIns="228600" bIns="228600" numCol="1" spcCol="1270" anchor="ctr" anchorCtr="0">
              <a:noAutofit/>
            </a:bodyPr>
            <a:lstStyle/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6000" kern="12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6" name="รูปภาพ 15" descr="P103054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60032" y="3717032"/>
            <a:ext cx="2160240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รูปภาพ 16" descr="P1030542.JPG"/>
          <p:cNvPicPr>
            <a:picLocks noChangeAspect="1"/>
          </p:cNvPicPr>
          <p:nvPr/>
        </p:nvPicPr>
        <p:blipFill>
          <a:blip r:embed="rId8" cstate="print">
            <a:lum bright="20000" contrast="40000"/>
          </a:blip>
          <a:stretch>
            <a:fillRect/>
          </a:stretch>
        </p:blipFill>
        <p:spPr>
          <a:xfrm>
            <a:off x="7092280" y="2780928"/>
            <a:ext cx="1872208" cy="1656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00" descr="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3861048"/>
            <a:ext cx="2376264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ไดอะแกรม 2"/>
          <p:cNvGraphicFramePr/>
          <p:nvPr/>
        </p:nvGraphicFramePr>
        <p:xfrm>
          <a:off x="0" y="857232"/>
          <a:ext cx="9144000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คำบรรยายภาพแบบวงรี 3"/>
          <p:cNvSpPr/>
          <p:nvPr/>
        </p:nvSpPr>
        <p:spPr>
          <a:xfrm>
            <a:off x="4788024" y="0"/>
            <a:ext cx="2808312" cy="1184188"/>
          </a:xfrm>
          <a:prstGeom prst="wedgeEllipseCallout">
            <a:avLst>
              <a:gd name="adj1" fmla="val -32927"/>
              <a:gd name="adj2" fmla="val 6360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itchFamily="34" charset="-34"/>
                <a:ea typeface="Arial Unicode MS" pitchFamily="34" charset="-128"/>
                <a:cs typeface="BrowalliaUPC" pitchFamily="34" charset="-34"/>
              </a:rPr>
              <a:t>เป้าหมาย</a:t>
            </a:r>
            <a:endParaRPr lang="th-TH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itchFamily="34" charset="-34"/>
              <a:ea typeface="Arial Unicode MS" pitchFamily="34" charset="-128"/>
              <a:cs typeface="BrowalliaUPC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รูปภาพ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3" name="แผนภูมิ 2"/>
          <p:cNvGraphicFramePr/>
          <p:nvPr/>
        </p:nvGraphicFramePr>
        <p:xfrm>
          <a:off x="251520" y="1124744"/>
          <a:ext cx="864096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4211960" y="908720"/>
            <a:ext cx="1071570" cy="4476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ผู้ป่วย โรคหืด</a:t>
            </a: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2000232" y="1285860"/>
            <a:ext cx="81915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รักษา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ER</a:t>
            </a: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6143636" y="1285860"/>
            <a:ext cx="1928826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รักษาห้องตรวจ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OPD </a:t>
            </a: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ทั่วไป</a:t>
            </a: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3714744" y="1643050"/>
            <a:ext cx="177165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OPD </a:t>
            </a: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พิเศษ คลินิกโรคหืด</a:t>
            </a: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3500430" y="2428868"/>
            <a:ext cx="2571768" cy="150019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800" b="1" dirty="0" smtClean="0">
                <a:solidFill>
                  <a:srgbClr val="FFFF00"/>
                </a:solidFill>
                <a:latin typeface="AngsanaUPC" pitchFamily="18" charset="-34"/>
                <a:ea typeface="Angsana New" pitchFamily="18" charset="-34"/>
                <a:cs typeface="AngsanaUPC" pitchFamily="18" charset="-34"/>
              </a:rPr>
              <a:t>             </a:t>
            </a: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รักษาต่อเนื่อง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ngsanaUPC" pitchFamily="18" charset="-34"/>
              <a:ea typeface="Angsana New" pitchFamily="18" charset="-34"/>
              <a:cs typeface="AngsanaUPC" pitchFamily="18" charset="-34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th-TH" sz="1800" b="1" dirty="0" smtClean="0">
                <a:solidFill>
                  <a:srgbClr val="FFFF00"/>
                </a:solidFill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ให้บริการโดย</a:t>
            </a:r>
            <a:r>
              <a:rPr lang="th-TH" sz="1800" b="1" dirty="0" err="1" smtClean="0">
                <a:solidFill>
                  <a:srgbClr val="FFFF00"/>
                </a:solidFill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ทีมสห</a:t>
            </a:r>
            <a:r>
              <a:rPr lang="th-TH" sz="1800" b="1" dirty="0" smtClean="0">
                <a:solidFill>
                  <a:srgbClr val="FFFF00"/>
                </a:solidFill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สาขาวิชาชีพ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ระบบนัด....ติดตามเมื่อผิดนัด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ngsanaUPC" pitchFamily="18" charset="-34"/>
              <a:ea typeface="Angsana New" pitchFamily="18" charset="-34"/>
              <a:cs typeface="Angsan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-one stop service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-</a:t>
            </a: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ติดตามเยี่ยมรายที่นอนโรงพยาบาล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142844" y="4357694"/>
            <a:ext cx="1357322" cy="4095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แพทย์ตรวจรักษา</a:t>
            </a: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07528" name="Text Box 8"/>
          <p:cNvSpPr txBox="1">
            <a:spLocks noChangeArrowheads="1"/>
          </p:cNvSpPr>
          <p:nvPr/>
        </p:nvSpPr>
        <p:spPr bwMode="auto">
          <a:xfrm>
            <a:off x="1571604" y="4357694"/>
            <a:ext cx="1590676" cy="13525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เภสัชกร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ea typeface="Angsana New" pitchFamily="18" charset="-34"/>
              <a:cs typeface="Angsan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-</a:t>
            </a: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สอนพ่นยารายใหม่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ngsanaUPC" pitchFamily="18" charset="-34"/>
              <a:ea typeface="Angsana New" pitchFamily="18" charset="-34"/>
              <a:cs typeface="Angsan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-</a:t>
            </a: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ประเมินพ่นยาทุกราย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ngsanaUPC" pitchFamily="18" charset="-34"/>
              <a:ea typeface="Angsana New" pitchFamily="18" charset="-34"/>
              <a:cs typeface="Angsan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-</a:t>
            </a: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ประเมินการใช้ยา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07529" name="Text Box 9"/>
          <p:cNvSpPr txBox="1">
            <a:spLocks noChangeArrowheads="1"/>
          </p:cNvSpPr>
          <p:nvPr/>
        </p:nvSpPr>
        <p:spPr bwMode="auto">
          <a:xfrm>
            <a:off x="3286116" y="4357694"/>
            <a:ext cx="3429024" cy="209564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พยาบาล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ea typeface="Angsana New" pitchFamily="18" charset="-34"/>
              <a:cs typeface="Angsan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-</a:t>
            </a: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ซักประวัติ/คัดกรอง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ngsanaUPC" pitchFamily="18" charset="-34"/>
              <a:ea typeface="Angsana New" pitchFamily="18" charset="-34"/>
              <a:cs typeface="Angsan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-</a:t>
            </a: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ประเมินระดับความรุนแรง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Appendix 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-</a:t>
            </a: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เป่า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Peak flow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-</a:t>
            </a: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ประเมินพฤติกรรม/การปรับเปลี่ยนพฤติกรรม/เน้นเสริมความรู้การดูแลตนเองยามฉุกเฉิน/ยามปกติ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>
                <a:solidFill>
                  <a:srgbClr val="FF0000"/>
                </a:solidFill>
                <a:latin typeface="AngsanaUPC" pitchFamily="18" charset="-34"/>
                <a:ea typeface="Angsana New" pitchFamily="18" charset="-34"/>
                <a:cs typeface="AngsanaUPC" pitchFamily="18" charset="-34"/>
              </a:rPr>
              <a:t>- </a:t>
            </a:r>
            <a:r>
              <a:rPr lang="th-TH" sz="1800" b="1" dirty="0" smtClean="0">
                <a:solidFill>
                  <a:srgbClr val="FF0000"/>
                </a:solidFill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แบบคัดกรองปัจจัยที่ทำให้เกิดโรค</a:t>
            </a:r>
            <a:endParaRPr kumimoji="0" lang="th-TH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ngsanaUPC" pitchFamily="18" charset="-34"/>
              <a:ea typeface="Angsana New" pitchFamily="18" charset="-34"/>
              <a:cs typeface="Angsan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07530" name="Text Box 10"/>
          <p:cNvSpPr txBox="1">
            <a:spLocks noChangeArrowheads="1"/>
          </p:cNvSpPr>
          <p:nvPr/>
        </p:nvSpPr>
        <p:spPr bwMode="auto">
          <a:xfrm>
            <a:off x="6858016" y="4357694"/>
            <a:ext cx="1500198" cy="135732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นักกายภาพบำบัด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ea typeface="Angsana New" pitchFamily="18" charset="-34"/>
              <a:cs typeface="Angsan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-</a:t>
            </a: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ngsanaUPC" pitchFamily="18" charset="-34"/>
                <a:ea typeface="Angsana New" pitchFamily="18" charset="-34"/>
                <a:cs typeface="AngsanaUPC" pitchFamily="18" charset="-34"/>
              </a:rPr>
              <a:t>สอนและฟื้นฟูสมรรถภาพปอด</a:t>
            </a: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07531" name="Text Box 11"/>
          <p:cNvSpPr txBox="1">
            <a:spLocks noChangeArrowheads="1"/>
          </p:cNvSpPr>
          <p:nvPr/>
        </p:nvSpPr>
        <p:spPr bwMode="auto">
          <a:xfrm>
            <a:off x="1187624" y="188640"/>
            <a:ext cx="3714776" cy="648072"/>
          </a:xfrm>
          <a:prstGeom prst="rect">
            <a:avLst/>
          </a:prstGeom>
          <a:solidFill>
            <a:srgbClr val="00206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lgerian" pitchFamily="82" charset="0"/>
                <a:ea typeface="Angsana New" pitchFamily="18" charset="-34"/>
                <a:cs typeface="AngsanaUPC" pitchFamily="18" charset="-34"/>
              </a:rPr>
              <a:t>รูปแบบการดูแลผู้ป่วยโรคหืด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cxnSp>
        <p:nvCxnSpPr>
          <p:cNvPr id="15" name="ตัวเชื่อมต่อตรง 14"/>
          <p:cNvCxnSpPr>
            <a:stCxn id="107522" idx="3"/>
          </p:cNvCxnSpPr>
          <p:nvPr/>
        </p:nvCxnSpPr>
        <p:spPr>
          <a:xfrm flipV="1">
            <a:off x="5283530" y="1123034"/>
            <a:ext cx="1857388" cy="95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ตัวเชื่อมต่อตรง 16"/>
          <p:cNvCxnSpPr>
            <a:stCxn id="107522" idx="1"/>
          </p:cNvCxnSpPr>
          <p:nvPr/>
        </p:nvCxnSpPr>
        <p:spPr>
          <a:xfrm rot="10800000">
            <a:off x="2426010" y="1123034"/>
            <a:ext cx="1785950" cy="95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ลูกศรเชื่อมต่อแบบตรง 21"/>
          <p:cNvCxnSpPr>
            <a:endCxn id="107523" idx="0"/>
          </p:cNvCxnSpPr>
          <p:nvPr/>
        </p:nvCxnSpPr>
        <p:spPr>
          <a:xfrm rot="5400000">
            <a:off x="2312177" y="1169177"/>
            <a:ext cx="214314" cy="19053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ลูกศรเชื่อมต่อแบบตรง 23"/>
          <p:cNvCxnSpPr/>
          <p:nvPr/>
        </p:nvCxnSpPr>
        <p:spPr>
          <a:xfrm rot="5400000">
            <a:off x="7036611" y="1178703"/>
            <a:ext cx="214314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ตรง 35"/>
          <p:cNvCxnSpPr/>
          <p:nvPr/>
        </p:nvCxnSpPr>
        <p:spPr>
          <a:xfrm rot="5400000">
            <a:off x="7108843" y="1821645"/>
            <a:ext cx="213520" cy="79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/>
          <p:cNvCxnSpPr/>
          <p:nvPr/>
        </p:nvCxnSpPr>
        <p:spPr>
          <a:xfrm rot="5400000">
            <a:off x="2286778" y="1785132"/>
            <a:ext cx="285752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ลูกศรเชื่อมต่อแบบตรง 39"/>
          <p:cNvCxnSpPr/>
          <p:nvPr/>
        </p:nvCxnSpPr>
        <p:spPr>
          <a:xfrm rot="10800000">
            <a:off x="5500694" y="1928802"/>
            <a:ext cx="1714512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ลูกศรเชื่อมต่อแบบตรง 41"/>
          <p:cNvCxnSpPr/>
          <p:nvPr/>
        </p:nvCxnSpPr>
        <p:spPr>
          <a:xfrm>
            <a:off x="2428860" y="1928802"/>
            <a:ext cx="1285884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ลูกศรเชื่อมต่อแบบตรง 64"/>
          <p:cNvCxnSpPr/>
          <p:nvPr/>
        </p:nvCxnSpPr>
        <p:spPr>
          <a:xfrm rot="5400000">
            <a:off x="4322761" y="2249479"/>
            <a:ext cx="357190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ลูกศรเชื่อมต่อแบบตรง 107"/>
          <p:cNvCxnSpPr/>
          <p:nvPr/>
        </p:nvCxnSpPr>
        <p:spPr>
          <a:xfrm rot="5400000">
            <a:off x="4786314" y="4214820"/>
            <a:ext cx="285753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ตัวเชื่อมต่อตรง 110"/>
          <p:cNvCxnSpPr/>
          <p:nvPr/>
        </p:nvCxnSpPr>
        <p:spPr>
          <a:xfrm>
            <a:off x="928662" y="4071942"/>
            <a:ext cx="6643734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ลูกศรเชื่อมต่อแบบตรง 116"/>
          <p:cNvCxnSpPr/>
          <p:nvPr/>
        </p:nvCxnSpPr>
        <p:spPr>
          <a:xfrm rot="5400000">
            <a:off x="7429520" y="4214818"/>
            <a:ext cx="285752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ลูกศรเชื่อมต่อแบบตรง 118"/>
          <p:cNvCxnSpPr/>
          <p:nvPr/>
        </p:nvCxnSpPr>
        <p:spPr>
          <a:xfrm rot="5400000">
            <a:off x="785786" y="4214818"/>
            <a:ext cx="285752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ลูกศรเชื่อมต่อแบบตรง 120"/>
          <p:cNvCxnSpPr/>
          <p:nvPr/>
        </p:nvCxnSpPr>
        <p:spPr>
          <a:xfrm rot="5400000">
            <a:off x="2285984" y="4214818"/>
            <a:ext cx="285752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ตัวเชื่อมต่อตรง 137"/>
          <p:cNvCxnSpPr/>
          <p:nvPr/>
        </p:nvCxnSpPr>
        <p:spPr>
          <a:xfrm rot="16200000" flipH="1">
            <a:off x="4286247" y="4000503"/>
            <a:ext cx="142878" cy="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สี่เหลี่ยมผืนผ้า 177"/>
          <p:cNvSpPr/>
          <p:nvPr/>
        </p:nvSpPr>
        <p:spPr>
          <a:xfrm>
            <a:off x="5436096" y="188640"/>
            <a:ext cx="3420000" cy="900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scade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  <a:t>assessment</a:t>
            </a:r>
            <a:endParaRPr lang="th-TH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AngsanaUPC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</TotalTime>
  <Words>1427</Words>
  <Application>Microsoft Office PowerPoint</Application>
  <PresentationFormat>นำเสนอทางหน้าจอ (4:3)</PresentationFormat>
  <Paragraphs>201</Paragraphs>
  <Slides>31</Slides>
  <Notes>1</Notes>
  <HiddenSlides>0</HiddenSlides>
  <MMClips>0</MMClips>
  <ScaleCrop>false</ScaleCrop>
  <HeadingPairs>
    <vt:vector size="8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4</vt:i4>
      </vt:variant>
      <vt:variant>
        <vt:lpstr>ชื่อเรื่องภาพนิ่ง</vt:lpstr>
      </vt:variant>
      <vt:variant>
        <vt:i4>31</vt:i4>
      </vt:variant>
      <vt:variant>
        <vt:lpstr>การนำเสนอแบบกำหนดเอง</vt:lpstr>
      </vt:variant>
      <vt:variant>
        <vt:i4>1</vt:i4>
      </vt:variant>
    </vt:vector>
  </HeadingPairs>
  <TitlesOfParts>
    <vt:vector size="37" baseType="lpstr">
      <vt:lpstr>ชุดรูปแบบของ Office</vt:lpstr>
      <vt:lpstr>Photo Editor Photo</vt:lpstr>
      <vt:lpstr>Package</vt:lpstr>
      <vt:lpstr>Worksheet</vt:lpstr>
      <vt:lpstr>Document</vt:lpstr>
      <vt:lpstr>ภาพนิ่ง 1</vt:lpstr>
      <vt:lpstr>ภาพนิ่ง 2</vt:lpstr>
      <vt:lpstr>อำเภอ      2    อำเภอ ตำบล     12    ตำบล หมู่บ้าน  163  หมู่บ้าน หลังคาเรือน 18,914  หลัง ประชากร     86,369  คน</vt:lpstr>
      <vt:lpstr>ภาพนิ่ง 4</vt:lpstr>
      <vt:lpstr>5 อันดับสภาวะสุขภาพที่สำคัญ OPD</vt:lpstr>
      <vt:lpstr>ภาพนิ่ง 6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การนำเสนอแบบกำหนดเอง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User</dc:creator>
  <cp:lastModifiedBy>Mind</cp:lastModifiedBy>
  <cp:revision>183</cp:revision>
  <dcterms:created xsi:type="dcterms:W3CDTF">2011-09-20T22:16:21Z</dcterms:created>
  <dcterms:modified xsi:type="dcterms:W3CDTF">2014-03-10T03:55:01Z</dcterms:modified>
</cp:coreProperties>
</file>